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0087-DD09-452F-AC0D-3A16859D9B1E}" type="datetimeFigureOut">
              <a:rPr lang="es-ES" smtClean="0"/>
              <a:pPr/>
              <a:t>01/06/2015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F80C3-CA04-4391-BF95-E951E2722B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gif"/><Relationship Id="rId7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4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2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4104407" cy="982613"/>
          </a:xfrm>
          <a:prstGeom prst="rect">
            <a:avLst/>
          </a:prstGeom>
          <a:noFill/>
        </p:spPr>
      </p:pic>
      <p:pic>
        <p:nvPicPr>
          <p:cNvPr id="11268" name="Picture 4" descr="http://wiki.madrisx.org/images/d/d9/MadriSX95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857500" cy="1905000"/>
          </a:xfrm>
          <a:prstGeom prst="rect">
            <a:avLst/>
          </a:prstGeom>
          <a:noFill/>
        </p:spPr>
      </p:pic>
      <p:pic>
        <p:nvPicPr>
          <p:cNvPr id="11270" name="Picture 6" descr="http://wiki.madrisx.org/images/1/13/MadriSX95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429000" cy="174307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1995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95936" y="1340768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El 14 de mayo, víspera de San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Isidro,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nacía la reunión de usuarios de MSX en Madrid siguiendo la estela de Barcelona.</a:t>
            </a:r>
          </a:p>
          <a:p>
            <a:endParaRPr lang="es-ES" dirty="0">
              <a:latin typeface="Arial Rounded MT Bold" pitchFamily="34" charset="0"/>
              <a:cs typeface="Arial" pitchFamily="34" charset="0"/>
            </a:endParaRPr>
          </a:p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La organizaba el extinto club MSX </a:t>
            </a:r>
            <a:r>
              <a:rPr lang="es-ES" dirty="0" err="1" smtClean="0">
                <a:latin typeface="Arial Rounded MT Bold" pitchFamily="34" charset="0"/>
                <a:cs typeface="Arial" pitchFamily="34" charset="0"/>
              </a:rPr>
              <a:t>Power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 Replay con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ayuda de Majara </a:t>
            </a:r>
            <a:r>
              <a:rPr lang="es-ES" dirty="0" err="1" smtClean="0">
                <a:latin typeface="Arial Rounded MT Bold" pitchFamily="34" charset="0"/>
                <a:cs typeface="Arial" pitchFamily="34" charset="0"/>
              </a:rPr>
              <a:t>Soft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. </a:t>
            </a:r>
          </a:p>
          <a:p>
            <a:endParaRPr lang="es-ES" dirty="0">
              <a:latin typeface="Arial Rounded MT Bold" pitchFamily="34" charset="0"/>
              <a:cs typeface="Arial" pitchFamily="34" charset="0"/>
            </a:endParaRPr>
          </a:p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La gran novedad fue el </a:t>
            </a:r>
            <a:r>
              <a:rPr lang="es-ES" dirty="0" err="1" smtClean="0">
                <a:latin typeface="Arial Rounded MT Bold" pitchFamily="34" charset="0"/>
                <a:cs typeface="Arial" pitchFamily="34" charset="0"/>
              </a:rPr>
              <a:t>Moonsound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 (Chip de sonido OPL4 para MSX).</a:t>
            </a:r>
          </a:p>
          <a:p>
            <a:endParaRPr lang="es-ES" dirty="0">
              <a:latin typeface="Arial Rounded MT Bold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Asistieron 26 usuarios desde toda España…</a:t>
            </a:r>
            <a:endParaRPr lang="es-ES" b="1" dirty="0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1272" name="Picture 8" descr="http://replay.madrisx.org/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581128"/>
            <a:ext cx="4104456" cy="1757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2000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32240" y="14127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Último año en el CC Fernando de los Ríos del barrio madrileño de Aluche…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replay.madrisx.org/z380de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048000" cy="2286001"/>
          </a:xfrm>
          <a:prstGeom prst="rect">
            <a:avLst/>
          </a:prstGeom>
          <a:noFill/>
        </p:spPr>
      </p:pic>
      <p:pic>
        <p:nvPicPr>
          <p:cNvPr id="22532" name="Picture 4" descr="http://replay.madrisx.org/ivii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048000" cy="2286001"/>
          </a:xfrm>
          <a:prstGeom prst="rect">
            <a:avLst/>
          </a:prstGeom>
          <a:noFill/>
        </p:spPr>
      </p:pic>
      <p:pic>
        <p:nvPicPr>
          <p:cNvPr id="22534" name="Picture 6" descr="http://replay.madrisx.org/espa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789040"/>
            <a:ext cx="3048000" cy="2286001"/>
          </a:xfrm>
          <a:prstGeom prst="rect">
            <a:avLst/>
          </a:prstGeom>
          <a:noFill/>
        </p:spPr>
      </p:pic>
      <p:pic>
        <p:nvPicPr>
          <p:cNvPr id="22536" name="Picture 8" descr="http://replay.madrisx.org/va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484784"/>
            <a:ext cx="3048000" cy="2286001"/>
          </a:xfrm>
          <a:prstGeom prst="rect">
            <a:avLst/>
          </a:prstGeom>
          <a:noFill/>
        </p:spPr>
      </p:pic>
      <p:pic>
        <p:nvPicPr>
          <p:cNvPr id="22538" name="Picture 10" descr="http://replay.madrisx.org/moa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996952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2001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35896" y="1340768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Por 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un “accidente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” se celebra en el hotel HUSA Chamartín… 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</a:t>
            </a:r>
          </a:p>
          <a:p>
            <a:endParaRPr lang="es-ES" b="1" dirty="0">
              <a:latin typeface="Arial Rounded MT Bold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s-ES" b="1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58 visitantes, un triste registro…</a:t>
            </a:r>
          </a:p>
          <a:p>
            <a:endParaRPr lang="es-ES" b="1" dirty="0">
              <a:latin typeface="Arial Rounded MT Bold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s-ES" b="1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¡Patrocina </a:t>
            </a:r>
            <a:r>
              <a:rPr lang="es-ES" b="1" dirty="0" err="1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Matra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! … por primera vez vienen coleccionistas…</a:t>
            </a:r>
          </a:p>
          <a:p>
            <a:endParaRPr lang="es-ES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replay.madrisx.org/mad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048000" cy="2286001"/>
          </a:xfrm>
          <a:prstGeom prst="rect">
            <a:avLst/>
          </a:prstGeom>
          <a:noFill/>
        </p:spPr>
      </p:pic>
      <p:pic>
        <p:nvPicPr>
          <p:cNvPr id="23556" name="Picture 4" descr="http://replay.madrisx.org/mad200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2177988" cy="2903985"/>
          </a:xfrm>
          <a:prstGeom prst="rect">
            <a:avLst/>
          </a:prstGeom>
          <a:noFill/>
        </p:spPr>
      </p:pic>
      <p:pic>
        <p:nvPicPr>
          <p:cNvPr id="23558" name="Picture 6" descr="http://replay.madrisx.org/mad2001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717032"/>
            <a:ext cx="3720075" cy="2790057"/>
          </a:xfrm>
          <a:prstGeom prst="rect">
            <a:avLst/>
          </a:prstGeom>
          <a:noFill/>
        </p:spPr>
      </p:pic>
      <p:pic>
        <p:nvPicPr>
          <p:cNvPr id="23560" name="Picture 8" descr="http://computeremuzone.com/fichas/s/sexbomb-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869160"/>
            <a:ext cx="1981232" cy="1600226"/>
          </a:xfrm>
          <a:prstGeom prst="rect">
            <a:avLst/>
          </a:prstGeom>
          <a:noFill/>
        </p:spPr>
      </p:pic>
      <p:pic>
        <p:nvPicPr>
          <p:cNvPr id="23562" name="Picture 10" descr="http://www.museo8bits.es/wiki/images/thumb/6/69/IBM_PC_5150.jpg/300px-IBM_PC_51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212976"/>
            <a:ext cx="2029916" cy="1468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2002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35896" y="1340768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Nuestro primer año en el CC “El Greco”, el que sería el hogar de las primeras ediciones de </a:t>
            </a:r>
            <a:r>
              <a:rPr lang="es-ES" b="1" dirty="0" err="1" smtClean="0">
                <a:latin typeface="Arial Rounded MT Bold" pitchFamily="34" charset="0"/>
                <a:cs typeface="Arial" pitchFamily="34" charset="0"/>
              </a:rPr>
              <a:t>RetroMadrid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. 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¡116 visitantes!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y el famoso pateamiento de un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Spectrum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 :-P               </a:t>
            </a:r>
          </a:p>
          <a:p>
            <a:r>
              <a:rPr lang="es-ES" b="1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                                        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   ¡ Primera 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edición con </a:t>
            </a:r>
          </a:p>
          <a:p>
            <a:r>
              <a:rPr lang="es-ES" b="1" dirty="0">
                <a:latin typeface="Arial Rounded MT Bold" pitchFamily="34" charset="0"/>
                <a:cs typeface="Arial" pitchFamily="34" charset="0"/>
              </a:rPr>
              <a:t>	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	              entrada gratuita!</a:t>
            </a: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Manuel Dopico y RC-743, ambos de Mo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048000" cy="2286001"/>
          </a:xfrm>
          <a:prstGeom prst="rect">
            <a:avLst/>
          </a:prstGeom>
          <a:noFill/>
        </p:spPr>
      </p:pic>
      <p:pic>
        <p:nvPicPr>
          <p:cNvPr id="24580" name="Picture 4" descr="Roberto Vargas destruyendo un MSX Turbo-R (¡¡que es broma hombre!!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048000" cy="2718049"/>
          </a:xfrm>
          <a:prstGeom prst="rect">
            <a:avLst/>
          </a:prstGeom>
          <a:noFill/>
        </p:spPr>
      </p:pic>
      <p:pic>
        <p:nvPicPr>
          <p:cNvPr id="24582" name="Picture 6" descr="Miguel Durán practicando con el sistema V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09120"/>
            <a:ext cx="2664296" cy="1925961"/>
          </a:xfrm>
          <a:prstGeom prst="rect">
            <a:avLst/>
          </a:prstGeom>
          <a:noFill/>
        </p:spPr>
      </p:pic>
      <p:pic>
        <p:nvPicPr>
          <p:cNvPr id="24584" name="Picture 8" descr="Nestor intentando conseguir una cuenta gratuita para probar Internestor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356992"/>
            <a:ext cx="2286000" cy="3048001"/>
          </a:xfrm>
          <a:prstGeom prst="rect">
            <a:avLst/>
          </a:prstGeom>
          <a:noFill/>
        </p:spPr>
      </p:pic>
      <p:pic>
        <p:nvPicPr>
          <p:cNvPr id="24588" name="Picture 12" descr="MadriSX´2002 - la feria del MSX de Madr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636912"/>
            <a:ext cx="2676525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2003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35896" y="1412776"/>
            <a:ext cx="5256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Esta será la última </a:t>
            </a:r>
            <a:r>
              <a:rPr lang="es-ES" b="1" dirty="0" err="1" smtClean="0">
                <a:latin typeface="Arial Rounded MT Bold" pitchFamily="34" charset="0"/>
                <a:cs typeface="Arial" pitchFamily="34" charset="0"/>
              </a:rPr>
              <a:t>MadriSX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 a secas… </a:t>
            </a:r>
          </a:p>
          <a:p>
            <a:endParaRPr lang="es-ES" b="1" dirty="0" smtClean="0">
              <a:latin typeface="Arial Rounded MT Bold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s-ES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Vienen grupos de MSX de Holanda, destaca el MSX </a:t>
            </a:r>
            <a:r>
              <a:rPr lang="es-ES" dirty="0" err="1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Resource</a:t>
            </a:r>
            <a:r>
              <a:rPr lang="es-ES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 Center y un usuario de </a:t>
            </a:r>
            <a:r>
              <a:rPr lang="es-ES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Dinamarca (!!)</a:t>
            </a:r>
            <a:endParaRPr lang="es-ES" dirty="0" smtClean="0">
              <a:latin typeface="Arial Rounded MT Bold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 Rounded MT Bold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s-ES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86 visitantes, de nuevo cobramos entrada… </a:t>
            </a:r>
            <a:r>
              <a:rPr lang="es-ES" u="sng" dirty="0" err="1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MadriSX</a:t>
            </a:r>
            <a:r>
              <a:rPr lang="es-ES" u="sng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 necesita un revulsivo.</a:t>
            </a: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replay.madrisx.org/MadriSX%202003%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048000" cy="2286001"/>
          </a:xfrm>
          <a:prstGeom prst="rect">
            <a:avLst/>
          </a:prstGeom>
          <a:noFill/>
        </p:spPr>
      </p:pic>
      <p:pic>
        <p:nvPicPr>
          <p:cNvPr id="25604" name="Picture 4" descr="http://replay.madrisx.org/MadriSX%202003%2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2688299" cy="2016224"/>
          </a:xfrm>
          <a:prstGeom prst="rect">
            <a:avLst/>
          </a:prstGeom>
          <a:noFill/>
        </p:spPr>
      </p:pic>
      <p:pic>
        <p:nvPicPr>
          <p:cNvPr id="25606" name="Picture 6" descr="http://replay.madrisx.org/MadriSX%202003%2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3048000" cy="2286001"/>
          </a:xfrm>
          <a:prstGeom prst="rect">
            <a:avLst/>
          </a:prstGeom>
          <a:noFill/>
        </p:spPr>
      </p:pic>
      <p:pic>
        <p:nvPicPr>
          <p:cNvPr id="25608" name="Picture 8" descr="http://replay.madrisx.org/MadriSX%202003%2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861048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2004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63888" y="1556792"/>
            <a:ext cx="5256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Nace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MadriSX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&amp; Retro, el auténtico germen de la revolución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retroinformática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…</a:t>
            </a:r>
            <a:br>
              <a:rPr lang="es-ES" b="1" dirty="0" smtClean="0">
                <a:latin typeface="Arial" pitchFamily="34" charset="0"/>
                <a:cs typeface="Arial" pitchFamily="34" charset="0"/>
              </a:rPr>
            </a:br>
            <a:r>
              <a:rPr lang="es-E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b="1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144 visitantes y una gran variedad de sistemas </a:t>
            </a:r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endParaRPr lang="es-ES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Organizamos unos divertidos campeonatos en la pantalla gigante y nace el famoso sorteo de material </a:t>
            </a:r>
            <a:r>
              <a:rPr lang="es-E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retroinformático</a:t>
            </a:r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… </a:t>
            </a:r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¡con entrada </a:t>
            </a:r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gratuita!</a:t>
            </a: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MadriSX &amp; Retro 2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3456384" cy="1204979"/>
          </a:xfrm>
          <a:prstGeom prst="rect">
            <a:avLst/>
          </a:prstGeom>
          <a:noFill/>
        </p:spPr>
      </p:pic>
      <p:pic>
        <p:nvPicPr>
          <p:cNvPr id="26628" name="Picture 4" descr="Detalle de la entrada a la f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2857500" cy="2143125"/>
          </a:xfrm>
          <a:prstGeom prst="rect">
            <a:avLst/>
          </a:prstGeom>
          <a:noFill/>
        </p:spPr>
      </p:pic>
      <p:pic>
        <p:nvPicPr>
          <p:cNvPr id="26630" name="Picture 6" descr="Prototipo de Microcabina MAME, por Ceinsur S.L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2143125" cy="2857500"/>
          </a:xfrm>
          <a:prstGeom prst="rect">
            <a:avLst/>
          </a:prstGeom>
          <a:noFill/>
        </p:spPr>
      </p:pic>
      <p:pic>
        <p:nvPicPr>
          <p:cNvPr id="26632" name="Picture 8" descr="El gomas al ataque, con solo 8 colores se podían hacer muchas cos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293096"/>
            <a:ext cx="2857500" cy="2143125"/>
          </a:xfrm>
          <a:prstGeom prst="rect">
            <a:avLst/>
          </a:prstGeom>
          <a:noFill/>
        </p:spPr>
      </p:pic>
      <p:pic>
        <p:nvPicPr>
          <p:cNvPr id="26634" name="Picture 10" descr="Karoshi y su sorprendente st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29309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2005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35896" y="1556792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307 visitantes, ¡</a:t>
            </a:r>
            <a:r>
              <a:rPr lang="es-ES" b="1" dirty="0" err="1" smtClean="0">
                <a:latin typeface="Arial Rounded MT Bold" pitchFamily="34" charset="0"/>
                <a:cs typeface="Arial" pitchFamily="34" charset="0"/>
              </a:rPr>
              <a:t>MadriSX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 cumple 10 años!</a:t>
            </a:r>
          </a:p>
          <a:p>
            <a:endParaRPr lang="es-ES" b="1" dirty="0">
              <a:latin typeface="Arial Rounded MT Bold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s-ES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Se amplia el espacio al máximo y se integra un nuevo área dedicada a </a:t>
            </a:r>
            <a:r>
              <a:rPr lang="es-ES" dirty="0" err="1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Dreamcast</a:t>
            </a:r>
            <a:r>
              <a:rPr lang="es-ES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. Nacen las “maratones de preservación” y los primeros grupos </a:t>
            </a:r>
            <a:r>
              <a:rPr lang="es-ES" dirty="0" err="1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multisistema</a:t>
            </a:r>
            <a:r>
              <a:rPr lang="es-ES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 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Detalle de las mesas con silla acoplada, en plan SIMO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048000" cy="2286001"/>
          </a:xfrm>
          <a:prstGeom prst="rect">
            <a:avLst/>
          </a:prstGeom>
          <a:noFill/>
        </p:spPr>
      </p:pic>
      <p:pic>
        <p:nvPicPr>
          <p:cNvPr id="27654" name="Picture 6" descr="Panorámica de la feria durante el concurso Retromus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89040"/>
            <a:ext cx="3048000" cy="2286001"/>
          </a:xfrm>
          <a:prstGeom prst="rect">
            <a:avLst/>
          </a:prstGeom>
          <a:noFill/>
        </p:spPr>
      </p:pic>
      <p:pic>
        <p:nvPicPr>
          <p:cNvPr id="27656" name="Picture 8" descr="RetroMadriD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4664"/>
            <a:ext cx="695325" cy="695325"/>
          </a:xfrm>
          <a:prstGeom prst="rect">
            <a:avLst/>
          </a:prstGeom>
          <a:noFill/>
        </p:spPr>
      </p:pic>
      <p:pic>
        <p:nvPicPr>
          <p:cNvPr id="27658" name="Picture 10" descr="http://replay.madrisx.org/madsx04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284984"/>
            <a:ext cx="2143125" cy="2785492"/>
          </a:xfrm>
          <a:prstGeom prst="rect">
            <a:avLst/>
          </a:prstGeom>
          <a:noFill/>
        </p:spPr>
      </p:pic>
      <p:pic>
        <p:nvPicPr>
          <p:cNvPr id="27664" name="Picture 16" descr="http://wiki.madrisx.org/images/thumb/5/5a/MadriSX%26Retro05_47.jpg/300px-MadriSX%26Retro05_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861048"/>
            <a:ext cx="2953511" cy="2215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2006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35896" y="1484784"/>
            <a:ext cx="525658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396 visitantes y esto se nos empezaba a ir de las manos a los cuatro gatos que organizábamos la feria…</a:t>
            </a:r>
          </a:p>
          <a:p>
            <a:endParaRPr lang="es-ES" b="1" dirty="0" smtClean="0">
              <a:latin typeface="Arial Rounded MT Bold" pitchFamily="34" charset="0"/>
              <a:cs typeface="Arial" pitchFamily="34" charset="0"/>
            </a:endParaRPr>
          </a:p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Comienzan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a asomar programadores de la “edad de oro del </a:t>
            </a:r>
            <a:r>
              <a:rPr lang="es-ES" dirty="0" err="1" smtClean="0">
                <a:latin typeface="Arial Rounded MT Bold" pitchFamily="34" charset="0"/>
                <a:cs typeface="Arial" pitchFamily="34" charset="0"/>
              </a:rPr>
              <a:t>soft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 español”.</a:t>
            </a:r>
            <a:endParaRPr lang="es-ES" dirty="0" smtClean="0">
              <a:latin typeface="Arial Rounded MT Bold" pitchFamily="34" charset="0"/>
              <a:cs typeface="Arial" pitchFamily="34" charset="0"/>
            </a:endParaRPr>
          </a:p>
          <a:p>
            <a:endParaRPr lang="es-ES" dirty="0">
              <a:latin typeface="Arial Rounded MT Bold" pitchFamily="34" charset="0"/>
              <a:cs typeface="Arial" pitchFamily="34" charset="0"/>
            </a:endParaRPr>
          </a:p>
          <a:p>
            <a:endParaRPr lang="es-ES" dirty="0" smtClean="0">
              <a:latin typeface="Arial Rounded MT Bold" pitchFamily="34" charset="0"/>
              <a:cs typeface="Arial" pitchFamily="34" charset="0"/>
            </a:endParaRPr>
          </a:p>
          <a:p>
            <a:r>
              <a:rPr lang="es-ES" dirty="0">
                <a:latin typeface="Arial Rounded MT Bold" pitchFamily="34" charset="0"/>
                <a:cs typeface="Arial" pitchFamily="34" charset="0"/>
              </a:rPr>
              <a:t>	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Gracias a </a:t>
            </a:r>
            <a:r>
              <a:rPr lang="es-ES" b="1" dirty="0" err="1" smtClean="0">
                <a:latin typeface="Arial Rounded MT Bold" pitchFamily="34" charset="0"/>
                <a:cs typeface="Arial" pitchFamily="34" charset="0"/>
              </a:rPr>
              <a:t>RetroEuskal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 recuperamos 	las charlas y conferencias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que desde</a:t>
            </a:r>
          </a:p>
          <a:p>
            <a:r>
              <a:rPr lang="es-ES" dirty="0">
                <a:latin typeface="Arial Rounded MT Bold" pitchFamily="34" charset="0"/>
                <a:cs typeface="Arial" pitchFamily="34" charset="0"/>
              </a:rPr>
              <a:t>	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hacía años no tenían lugar.</a:t>
            </a:r>
            <a:br>
              <a:rPr lang="es-ES" dirty="0" smtClean="0">
                <a:latin typeface="Arial Rounded MT Bold" pitchFamily="34" charset="0"/>
                <a:cs typeface="Arial" pitchFamily="34" charset="0"/>
              </a:rPr>
            </a:br>
            <a:endParaRPr lang="es-ES" dirty="0" smtClean="0">
              <a:latin typeface="Arial Rounded MT Bold" pitchFamily="34" charset="0"/>
              <a:cs typeface="Arial" pitchFamily="34" charset="0"/>
            </a:endParaRPr>
          </a:p>
          <a:p>
            <a:r>
              <a:rPr lang="es-ES" b="1" dirty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Este año se presenta el proyecto de </a:t>
            </a:r>
          </a:p>
          <a:p>
            <a:r>
              <a:rPr lang="es-ES" b="1" dirty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asociación “MadriSX.org”, lo que 	sería el germen de la Asociación de 	Usuarios de Informática Clásica.</a:t>
            </a:r>
            <a:endParaRPr lang="es-ES" b="1" dirty="0">
              <a:latin typeface="Arial Rounded MT Bold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iki.madrisx.org/images/thumb/e/e5/MadriSX2K6_009.jpg/300px-MadriSX2K6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857500" cy="2143125"/>
          </a:xfrm>
          <a:prstGeom prst="rect">
            <a:avLst/>
          </a:prstGeom>
          <a:noFill/>
        </p:spPr>
      </p:pic>
      <p:pic>
        <p:nvPicPr>
          <p:cNvPr id="28676" name="Picture 4" descr="http://magazinezx.speccy.org/12/img/fernan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2007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35896" y="1484784"/>
            <a:ext cx="525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434 visitantes en la (casi) última </a:t>
            </a:r>
            <a:r>
              <a:rPr lang="es-ES" b="1" dirty="0" err="1" smtClean="0">
                <a:latin typeface="Arial Rounded MT Bold" pitchFamily="34" charset="0"/>
                <a:cs typeface="Arial" pitchFamily="34" charset="0"/>
              </a:rPr>
              <a:t>MadriSX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 de la historia.</a:t>
            </a:r>
          </a:p>
          <a:p>
            <a:endParaRPr lang="es-ES" b="1" dirty="0" smtClean="0">
              <a:latin typeface="Arial Rounded MT Bold" pitchFamily="34" charset="0"/>
              <a:cs typeface="Arial" pitchFamily="34" charset="0"/>
            </a:endParaRPr>
          </a:p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El club MSX </a:t>
            </a:r>
            <a:r>
              <a:rPr lang="es-ES" dirty="0" err="1" smtClean="0">
                <a:latin typeface="Arial Rounded MT Bold" pitchFamily="34" charset="0"/>
                <a:cs typeface="Arial" pitchFamily="34" charset="0"/>
              </a:rPr>
              <a:t>Power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 Replay cedió el testigo a “MadriSX.org”, con una organización híbrida que no dio buenos resultados.</a:t>
            </a:r>
          </a:p>
          <a:p>
            <a:endParaRPr lang="es-ES" dirty="0">
              <a:latin typeface="Arial Rounded MT Bold" pitchFamily="34" charset="0"/>
              <a:cs typeface="Arial" pitchFamily="34" charset="0"/>
            </a:endParaRPr>
          </a:p>
          <a:p>
            <a:r>
              <a:rPr lang="es-ES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       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La prensa empieza a acudir con interés.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	</a:t>
            </a:r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Archivo:MadriSX Retro 2007 PIC 0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2688299" cy="2016224"/>
          </a:xfrm>
          <a:prstGeom prst="rect">
            <a:avLst/>
          </a:prstGeom>
          <a:noFill/>
        </p:spPr>
      </p:pic>
      <p:pic>
        <p:nvPicPr>
          <p:cNvPr id="29700" name="Picture 4" descr="Archivo:Madridsx07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395531" cy="2546648"/>
          </a:xfrm>
          <a:prstGeom prst="rect">
            <a:avLst/>
          </a:prstGeom>
          <a:noFill/>
        </p:spPr>
      </p:pic>
      <p:pic>
        <p:nvPicPr>
          <p:cNvPr id="29702" name="Picture 6" descr="http://elblogdemanu.com/wordpress/wp-content/uploads/2008/03/entrada0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05064"/>
            <a:ext cx="38100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2008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67744" y="1340768"/>
            <a:ext cx="70567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/>
            </a:r>
            <a:br>
              <a:rPr lang="es-ES" b="1" dirty="0" smtClean="0">
                <a:latin typeface="Arial Rounded MT Bold" pitchFamily="34" charset="0"/>
                <a:cs typeface="Arial" pitchFamily="34" charset="0"/>
              </a:rPr>
            </a:b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Es hasta ahora la última edición de la “</a:t>
            </a:r>
            <a:r>
              <a:rPr lang="es-ES" b="1" dirty="0" err="1" smtClean="0">
                <a:latin typeface="Arial Rounded MT Bold" pitchFamily="34" charset="0"/>
                <a:cs typeface="Arial" pitchFamily="34" charset="0"/>
              </a:rPr>
              <a:t>MadriSX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”, organizada con motivo del 25 aniversario del MSX.</a:t>
            </a:r>
          </a:p>
          <a:p>
            <a:endParaRPr lang="es-ES" b="1" dirty="0">
              <a:latin typeface="Arial Rounded MT Bold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Acude desde Japón la MSX </a:t>
            </a:r>
            <a:r>
              <a:rPr lang="es-ES" b="1" dirty="0" err="1" smtClean="0">
                <a:latin typeface="Arial Rounded MT Bold" pitchFamily="34" charset="0"/>
                <a:cs typeface="Arial" pitchFamily="34" charset="0"/>
              </a:rPr>
              <a:t>Association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.</a:t>
            </a:r>
          </a:p>
          <a:p>
            <a:endParaRPr lang="es-ES" b="1" dirty="0" smtClean="0">
              <a:latin typeface="Arial Rounded MT Bold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Se celebró poco después de la</a:t>
            </a:r>
          </a:p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primera edición de </a:t>
            </a:r>
            <a:br>
              <a:rPr lang="es-ES" b="1" dirty="0" smtClean="0">
                <a:latin typeface="Arial Rounded MT Bold" pitchFamily="34" charset="0"/>
                <a:cs typeface="Arial" pitchFamily="34" charset="0"/>
              </a:rPr>
            </a:br>
            <a:r>
              <a:rPr lang="es-ES" b="1" dirty="0" err="1" smtClean="0">
                <a:latin typeface="Arial Rounded MT Bold" pitchFamily="34" charset="0"/>
                <a:cs typeface="Arial" pitchFamily="34" charset="0"/>
              </a:rPr>
              <a:t>RetroMadrid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	</a:t>
            </a:r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old.retromadrid.es/imagenes/MSX25+hBanner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2228850" cy="571501"/>
          </a:xfrm>
          <a:prstGeom prst="rect">
            <a:avLst/>
          </a:prstGeom>
          <a:noFill/>
        </p:spPr>
      </p:pic>
      <p:pic>
        <p:nvPicPr>
          <p:cNvPr id="30726" name="Picture 6" descr="MadriSX 25º Aniversa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1872208" cy="2496277"/>
          </a:xfrm>
          <a:prstGeom prst="rect">
            <a:avLst/>
          </a:prstGeom>
          <a:noFill/>
        </p:spPr>
      </p:pic>
      <p:pic>
        <p:nvPicPr>
          <p:cNvPr id="30728" name="Picture 8" descr="MadriSX 25º Aniversa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1872208" cy="2496277"/>
          </a:xfrm>
          <a:prstGeom prst="rect">
            <a:avLst/>
          </a:prstGeom>
          <a:noFill/>
        </p:spPr>
      </p:pic>
      <p:pic>
        <p:nvPicPr>
          <p:cNvPr id="30730" name="Picture 10" descr="MadriSX 25º Aniversar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077072"/>
            <a:ext cx="1843683" cy="2458244"/>
          </a:xfrm>
          <a:prstGeom prst="rect">
            <a:avLst/>
          </a:prstGeom>
          <a:noFill/>
        </p:spPr>
      </p:pic>
      <p:pic>
        <p:nvPicPr>
          <p:cNvPr id="30732" name="Picture 12" descr="MadriSX 25º Aniversari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924944"/>
            <a:ext cx="2707779" cy="3610372"/>
          </a:xfrm>
          <a:prstGeom prst="rect">
            <a:avLst/>
          </a:prstGeom>
          <a:noFill/>
        </p:spPr>
      </p:pic>
      <p:pic>
        <p:nvPicPr>
          <p:cNvPr id="30734" name="Picture 14" descr="MadriSX 25º Aniversari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077072"/>
            <a:ext cx="1872208" cy="2496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355976" y="118626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¡¡2015 GRACIAS!!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15816" y="1484784"/>
            <a:ext cx="590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	</a:t>
            </a:r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M20adsas</a:t>
            </a:r>
          </a:p>
        </p:txBody>
      </p:sp>
      <p:pic>
        <p:nvPicPr>
          <p:cNvPr id="31746" name="Picture 2" descr="http://www.msxblog.es/wp-content/uploads/2009/07/miniquedadamadrid_10-07-20091-520x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2376264" cy="1119586"/>
          </a:xfrm>
          <a:prstGeom prst="rect">
            <a:avLst/>
          </a:prstGeom>
          <a:noFill/>
        </p:spPr>
      </p:pic>
      <p:pic>
        <p:nvPicPr>
          <p:cNvPr id="31748" name="Picture 4" descr="http://replay.madrisx.org/lac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2375926" cy="1781945"/>
          </a:xfrm>
          <a:prstGeom prst="rect">
            <a:avLst/>
          </a:prstGeom>
          <a:noFill/>
        </p:spPr>
      </p:pic>
      <p:pic>
        <p:nvPicPr>
          <p:cNvPr id="31752" name="Picture 8" descr="http://wiki.madrisx.org/images/2/28/MadriSX1999_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1609348" cy="1944216"/>
          </a:xfrm>
          <a:prstGeom prst="rect">
            <a:avLst/>
          </a:prstGeom>
          <a:noFill/>
        </p:spPr>
      </p:pic>
      <p:pic>
        <p:nvPicPr>
          <p:cNvPr id="31754" name="Picture 10" descr="http://replay.madrisx.org/famil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365104"/>
            <a:ext cx="2664296" cy="1998223"/>
          </a:xfrm>
          <a:prstGeom prst="rect">
            <a:avLst/>
          </a:prstGeom>
          <a:noFill/>
        </p:spPr>
      </p:pic>
      <p:pic>
        <p:nvPicPr>
          <p:cNvPr id="31756" name="Picture 12" descr="http://replay.madrisx.org/chin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347102"/>
            <a:ext cx="2664296" cy="1998223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2987824" y="1556792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latin typeface="Arial Rounded MT Bold" pitchFamily="34" charset="0"/>
            </a:endParaRPr>
          </a:p>
          <a:p>
            <a:r>
              <a:rPr lang="es-ES" b="1" dirty="0" smtClean="0">
                <a:latin typeface="Arial Rounded MT Bold" pitchFamily="34" charset="0"/>
              </a:rPr>
              <a:t>20 </a:t>
            </a:r>
            <a:r>
              <a:rPr lang="es-ES" b="1" dirty="0" smtClean="0">
                <a:latin typeface="Arial Rounded MT Bold" pitchFamily="34" charset="0"/>
              </a:rPr>
              <a:t>años son 7305 días, que visto así no son nada… </a:t>
            </a:r>
          </a:p>
          <a:p>
            <a:r>
              <a:rPr lang="es-ES" dirty="0" smtClean="0">
                <a:latin typeface="Arial Rounded MT Bold" pitchFamily="34" charset="0"/>
              </a:rPr>
              <a:t>Ahora piensa en todo lo que ha cambiado en tu vida: amigos, hijos, familia, nuevos ordenadores…</a:t>
            </a:r>
          </a:p>
          <a:p>
            <a:r>
              <a:rPr lang="es-ES" dirty="0" err="1" smtClean="0">
                <a:latin typeface="Arial Rounded MT Bold" pitchFamily="34" charset="0"/>
              </a:rPr>
              <a:t>MadriSX</a:t>
            </a:r>
            <a:r>
              <a:rPr lang="es-ES" dirty="0" smtClean="0">
                <a:latin typeface="Arial Rounded MT Bold" pitchFamily="34" charset="0"/>
              </a:rPr>
              <a:t> es el origen de la “</a:t>
            </a:r>
            <a:r>
              <a:rPr lang="es-ES" dirty="0" err="1" smtClean="0">
                <a:latin typeface="Arial Rounded MT Bold" pitchFamily="34" charset="0"/>
              </a:rPr>
              <a:t>retrosociedad</a:t>
            </a:r>
            <a:r>
              <a:rPr lang="es-ES" dirty="0" smtClean="0">
                <a:latin typeface="Arial Rounded MT Bold" pitchFamily="34" charset="0"/>
              </a:rPr>
              <a:t>” que conoces y este es un homenaje a los que lo hicieron posible…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2050" name="Picture 2" descr="retrospectiv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789040"/>
            <a:ext cx="4464496" cy="53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1995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http://www.msx.org/sites/default/files/photoshoots/Bussum%202006/bussum2006_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264363" cy="2448272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CEAAkGBxQSEhUUEhQUFhQXFBcXFhcWFRQXFRUWFBQYFhcUFxgYHCggGRolHBQUIjEhJSkrMC4uGB8zODMsNygtLisBCgoKDg0OGxAQGywkICYvLC8sNCwuLywsLCwsLCwsLCwsLywsLCwvLCwsLCwsLCwsLCwsLCwsLCwsLCwsLCwsLP/AABEIAMIBAwMBEQACEQEDEQH/xAAcAAABBQEBAQAAAAAAAAAAAAACAAEDBAUGBwj/xABOEAACAQIEAwUDBwYKCQQDAAABAhEAAwQSITEFIkEGEzJRYXGBkQcUI0JyobEWQ1KywdMVRFSCktHS4ePwM2KDk6KzwsPxJFNz4hdFhP/EABoBAAMBAQEBAAAAAAAAAAAAAAABAgMEBQb/xAA5EQABAwIDBQYFBAICAgMAAAABAAIRAyEEEjETQVFhoQUicYGR8BQyUrHRI0LB4RXxYpJywgYzU//aAAwDAQACEQMRAD8A8YrNdSY0JJqaEqEJUITTQlKbNQiUpoSlKaESlNCJTTThLMmmiEsyVEIlImiESlQlKamiU1CSVCEqEJUISoQlFCE0U0kQX/MUk0Sr7fhQmrIzxGUxUwFUlQ3FPUUwkZQhD5U1KfIfKiEIltHyohCuYbDv0A98UwEStCzhLrHZPw/CgpLas4bFKoANoADTenATXGFKxlbkJslNJLJQhLLTQmK0JJZTQhLKacISymiEJihpwkUxSnlSQlKeVSlkp5UkS26MqEYs0ZUJdzSyJpdzRkKqQl3JoypSEu5NGQoT9yaMiJS7g0ZESl3Bp5ESmOHNPIkm+bmnkKSlTDGjIU5U+HwhmlkQtMYUxWZatAQqF/DGatrFm4oRhTVZFOZOMKaeRLMpbeFPlRkKMy08Jhj5UZVMrX4dhtaWUpgrfWxpTypyudHyaY8/mR/vLf8AarHZOW+cKVPkt4gfzS/7y3/XVbIpZgpl+SfHn6lse26tGyKM4Uq/JFjepsD23f8A61WySzhSD5IcT1vYUe26f7NGzRnCkHySXPrYvBr/ALQ/1U8gSzhGPkpUeLiOCH8/+8UZRwKM4RD5MMOPFxTCD3qf+unA4FGdL/8AG2CHi4thvcF/e04HBGbkiPyecNG/F7PuVP3lPy6qS48E35BcJG/F09yp/ap3+nqpLkh2H4MN+Kj3KtO/09VOYI17G8EG/FG/or/Zov8AT1RmCMdk+BD/APZXP6I/d0d7h1RmCL8meAjfiF7+j/g0d7gPVGYJx2f7Pj+PYg/zf8GnDuA9U86f+Buzw/jeIPuP7mlDuARmT/wb2dH8YxJ9zfuqcO4BGZOML2cH5zEH+n/Zo73JGbkny9nB/KD/ALyjvckZuSY3uzg/N4g++5/ao7/JLNyTfP8As4PzGIPvf95Th/Ee/JLNyS/hXs6P4riD72/e0d/iPfkjNyRDjXZ7pg7/AMW/fUd/iPT+k83JSJx/gA2wd74n97S73EeiMx4I/wApuBfyO78f8WlB4j0TzFAe0nAv5Fd+P+LT73Eeiku5JflHwL+Q3fj/AItPvfV0RPJL8pOB/wAgufH/ABKO99XRLNyTjtNwXpgH+I/eUX+roiTwVm32l4T9Xh7e8j+1Sv8AV0RJ4K/g+0XDj4MAB7SKk/8Al0Tk8Fe/KDB/yJfiP6qUc05K5LFcOUBTmvIDAAa/dlixABPNp7jXztLH4hzoJle8MJS4K0OE2oDRdyBhJe9eGeN1HNGvu3rMdo4jNcyj4SjwVnE9nrIkKjHllmN26Vt5tl8W4jr50342u2IqSOQ3oZhqR1aqvDeDYd5y2u9MkA5nKgLoS3NrME062LriO9C0OGpN1ACvYXgWEKNNq2xViBEy7t+bknpO3sqfi6rhd5Bi1teaTqDA6zf6VXG8Hw6XVRrVoOd0CaAKCfviJ9aKeIrQZJtxWzaNMtkNEK+eFWkNtmw9lJbkQ21OZjygMY19lZMxFf6ieanZ0iCBuVvEcKsw5tWrXdqPpLndpOY6sAI0A0286b6zpljnEc1NNokB4udAqXBMIlz/AENm2ZJAZkUZVXZhI1mJ99OtUqWaXGeRW1VtNgl1vBcN8o6It4BfGARcAULzTpsI2rv7Pq1MhzablyYxghpjUdFwl26a9QVF5bmKE3z51W0WRamGIPnTzpZU/wA4PnRtEZU/zg+dLOjKl84NLaKsqY4g+dG0RCE4k0Z0oS+cmnnQhOIPnRnQgN40Z1JCHvjRnSS740Z0JxfNGZNH3586MycJu+NGZKEhiDRmShEuKPnRmQpkxVGZEKxZvmnKIWzg7mlEqV03CdqUqgtYGqSS4x2iQXwLqAi2sougPhjY6eeh9Ir5xtF1RkttuX0GYUxE6pYztUrpaGX6Iu0g6E5WzDYaQpH3TVtwxEN4dUmvbGfirDdonXClskG45zaAyDOgjfce6o2QD9nx3rT/AJu3J8D2rCqVtWymW24DbpoFMjTcQ2+o/CvhyxznEzPqFIcKjoKXAuOO11T3e2Z20glz1IY+QAJHlSqUQxuYGY0lXepbcok7UXVuOz2WuOSVEI4YrqTl05htppEUOwwqMnNE3KT3BvdaNE/EO0t4ukoSFtIQpRyEfJAJP1Tm1mOnStNkHmSY3WVNDWiBqdfwpeK9ortrC2lJyliZA5s06aAHVesHes2U5eaf7dVUNZ+o/wCbRPg+110nJbssh7u4EKq50yAjKsDUZTp8Kv4fZEvza2vwWTQ17u9pOvguK7X425dS33ltlYF5ZkZWacuhJ8URvvrW9BrG2aVOKOYA398Fxd1a7QV5rmqBlq5WRamy0SllSiiUoTUSiEjQnCE01JQzTUJxQmny0pTylCaakoaalKhCU0ISmhEp5oRKeaSeqGmkiU0IVvDPQhb+AO1Ukuv4WvLQmtIVaSor2eWCxs3jBZS4LFQATqImTHQaa9K8RtQlucGy91+TNEXUuC7PFEV2TICoZR86UOGO5CkiJGmvlVVnFjZkKKcOOWD1WjhbVlMq5L+wLp3l8sCw0Di34RtGxI+NYF7s92j8rWBB7yj4ldS2yqyOADJtXe9ysmVhIW94tSp89KsNeSc4j7hHdMZXLRxDWiql8M1rRRam1cs5maAwBSGuNpoPupONdrACAeaTdmXQHFO6ItvP3F9VHjuEYzNprLMWiD6DSl+o9gytEcbXVg08xBcfD3dRcAvnIQmFN1wNLi4dLsAsTqzDxFSu8mtQ2pnmla1wf4Gizds2gbQ9VE3C8pL2sEVuW4fR7ThCDoBznMdDygTPSppmpnjPMLQGmGDM3VatniY+dKbyXGvu4yvdtOjKANFQkgAGOo6mpfVqkEQD90nMplgymB08/wDa575V1YgZkURdaCHzbzoRAisMIRtXceCbgDQEHhuXll23XqgrhIVZrdWCoLUJt05SypjbpyllQFKcqcqBhTUkIDTUFJVpyk1q6jsZwqxedu+ZcwUG1bZgiXXzaqzHyEkCRJAE61yYms5gt5xuXXRpAm62u2/DcMlvNkSziMwC2reUZrcGXuW1ZhbIhYhubNJ9ObCVXOtJI4lb1qTRovP7i16YK4HtUJqlgUNNSlQhKhCVCE9CaIUk9yGmkp7DQaELo+GNMU0l2mA0UUwmtAVaS1buCHMzOQPq5VRhMSSC3u0A8q+UpOpsaNpPKNOq+gJcT3Y5rMw+DulIVrOaDnzo6xmJOjAkHeNB0q6takHAwfJVD7iVpcPwd0MtxbgZlVUbcStqYczqJmJnrUOrdwhoMa8YSawAjNr91LYuMGIDNmaFziT6mHJkf31iazy3Xxlb5W8EeLwzXmZS8E805iQCjAgbbyNhVYfEOaJueA4qXtbliEeJtOAq3CSVgZRqQCxJJXbSdp6UGq7ORcK2ZY7qsXbr3EJZ2hmzAEkHTSAomBrtUGo/Pc3Q1rGmAEOA4eyjvWuupAkZBayKSeRWzpIaImJ2MdK6i6mBcEjiJ18Vg97nHLbw5KnhsK7sA90Iwu5kK2TcByiQxYsoAktoV99aUqlFgzSea0rBzm/KI8f6Q9r+EnGnJbcKcxebjnKABqCQviPSJrClWYKjn7uqgtIoZY4aBcdjPk8xCDmayGjRMzZjPplrq+OYHZSCPJc7KJf8p/CgsfJ1iXBbNZCgwSzsBP8ARqndoU22um7DlpjejsfJpinAZTZMlhGc5oU6sRl8O2vqKZx1MDf6aeKh9LIYdZVcX2BxCGM1k6SSrkgeh5d9aGY9h4rRuEe4SEOM+TrFW0zP3I0kL3nOR6CP20N7SpEwJ9FLcOXmGrjL9mK9FrpXK9irEVqsCFqdnlw3ej50HNogg922VlJ2bYyBrp1rCvtMv6evNa0mtm69Ks4fCIy/NAmSSj3rINyZQHI/eZmtgyBmAEyRNeSNsQTV9Db0hetTFIxlmeCO/hrBkXLatYtqSVdVt2bJLDVXADMxnwAnxE9KVN1QtMG/VbV20w8B1lwPa1sGCBhUIcO4uEXC9ogRlNokeHxV6eGFaP1CvKxDqV8q5ZzXaAvMcUFNQlQhKhCVCEqEJ1oTCIpSlOE600lrcKxWUiaaF3vDcYrAQaYSWotyrQtjC8UtZGNw5hZXKB5M0ZjPqdfKvlNm4iHnXQL3xrDdd6HhV+wOa7dDklnK7EchIGXfZI1p7EkhrhAA9Vbn7mqbh3FEdsmflusSRGotLHKfSSTPqaWxexu8Dem4iee7xQNjbNy6zd7lRQVW2SFkwSdTvovTakaTmtIY3U+NlebKAHaqzi+L2bdwd22VbSyRBhzlGQg+hYH1g1YwpDiWSee+VEnJ39/2U3E8ZbyKgcrdu8z3CP0jBmNBp16VTaOYh2pGqbJBn9u4KRcXhrVtmzZ2hFVgQx1UkE5dPqn20hQdUBc4Xmw080sz3uEab1Lw3iNthluvnS0ud4GjXIzT6GCNPOZpmmWw10hvBS4Ekmn8xt4BUrF+1cZ7jXhkjKtskAhQQTM69RqPWszTc1oYG679Vs55YA0C/HmrWM4tYt3otOFSzOYH6zLyqV/nlTTNAtd3JPA8+KzDH7P9XU9ApeK4+2tsfSAYq9zZ2EAEkKAw6DaPjUup7TvE5jN0UmOzadxqPB2sNZTNeuZ8lsQZEksxXQA6mRvSFPaZjpGg3lJ9StUOWmIkpcIx4f6I3E+lkuRH+hkhR/qnxyelNoewQCWg2M6KazROYXLdBzUVwpiL4XD3VWzbIJBAJLagCJ8O/wAKze0U5MTwWjXOpMmoJcft+U3E7lpLS28O6/OboBGcgjnnQnz0MCn8L8pN95jcim6o5xdU+UWHivn3GnWvfp6Lz6mqznNdAXK4qSzUuVsXo/yVYHNdu3czA27cZViG7wMpzT0EeRrxu06uVobxXbQEuCvfKdhCcPYulzoxthPqgQzlt9+nsrPs2pLi2F0YmJPuV5PiK95q8eqVXNaLmKahJKhCVCEqEJUITihCMNShXKaaalS2npoWxw7GlSINUFK6qxxflFVCJXRYZEe/fS4w7s2g+ZlbTKQHmMpJ1HWvl2khjCdxXvOLg+OSsPwfDhzlBVtChDtOQrqqAyCNzOokwNa6q73TA096optBAKp8L4UquTbuyoE5bqMWgtHKBvuNag1ZpxUHotAxzNFZbgFvRiUYsZK/Thc3Ulp5iPSKoVmhoaDf7KTTc4mR11Q2eHWXstfNxu8FsQigGGCGFOZ9VBUzIk100zlqZDv0j+VBLyMwt4rq+Jdj8P8ANlvHEXXZUUgq1pFGaAXhV2AMxPSJr0WYdrCQBqvNdjHu3q8nya4UIUF+/BgtDW4JHXwabmgsEzCgYp4BA3rmk4Mtnvka+Cyu1ok2RJGhUl+8BBII2mOtefjAwGDruXq4SrUeBEeeq864xNq4UDkhGMHaD1jUxr61owZmgqKxLHZZlVbvGLjOzsQSxkqQMhjblptpACAl8S+ZlS4/tDdulJyrkEDIMvSNdfLpt6VmzDtYTG9UcU8gXjwW32Pwpvi6puBQwg+Ll1nMMoPXSPWs8RDACVrhy92YhdTb4FdwxDWzbvkrGZme06yNJQrmyxqNda5676Tu7PoFpTe8mC243m/VUMN2az2z3l9hfN6BaRQEUmIY3Too13HkK6GOpwIKTxWJOf5dbHoAtfEdipsW3a++dU7shCjI0CdGiCNY91clarsiSIIlKnXcXBlxHl6heJ8QSCfbXqUzIXDV1KzGroC43KS01SQrYV6T8l4vFcR3T4dBFrObzRIl4yiCZ36aabV52Lw7KkZjEc4XbQcZsCfBB8pGOvd1bs3GtMFdmBQdSI0P6OvkNazwNKmCSxdGJY9rcx3rzW6a9cLx6ihqlglQhKhCVCEqEJUITihCVCEhQmjWmhW8OasJLVS5pWihesXrOc3JBaVC6CMqudTrOpygR+Br49lUsbAAidfwvog3vAqlaV7ICOCywMo6rvKtAllBOi+vWuh9YVh3SrYwNkhSnA3GXIFInVAeXbmKuBEgQ2mo5qTKzM06xqnU7zbFXbuGRrYU2LSKdGIRVYksYy3IGXT2daTcYQS1tx6lIUW6n+lOuGtKpZMPZOpOZ1N5ggAA52Jg6dDV08c8PtaUjQa75iShsYJXJuZMJIIZbhuKJaIE8mu3l6mutlR7xlzkeP8AtQ5rQ75J8FXwHDlcMzYa2FLPztctooUEahs2hkH6u1avq1BDWvWZaySXM9FN89S2xsizh851Lj5oyMkBQoe5E+yJqIrNlwdI36lWdnmGZpHDcuG7X4S2t0LaTIMi5udHBfXMwKkgTppXZhwXsn31XJiHDNIWCcPXRslzbRDZw2tIUymai7fsDw+2xuE2nuXVK5QNbZSGzB1zCdQp91cmJmmAbRzXTh3ib/2uuv3bLsEXDfTATcVEuI2XMIg54C+cedcVQ1MuYwG8l0syBxlx5Shx2Hso2RVvWLj8xVS6wSscqcxPKNSTvO21RUFRxALB97K6IEF5db7+/BW8NaDYFBdts7qzgm4gDaaiM8HaDI01rDFUskFtpPsIoPftj3vfkvAuKDmPtP4161LQLkq6lZLV0LicitigptXpnyYXsPbS+10uX+jCIty7bDA582Y2xJ6aV5+KcARLcwXfhg4mAY5xKqfKNhrQVHW4+dmYCy2c93bABBzvq0sW3/ZVYZ4dMABa4uTFyefE+G5ed3a7wvJqKKqWKVCEqEJUISoQlQhGopKgnK0ITBaaSlt2ielNCu2MOasJFaSYcxtWilerjiNu3dPdssLyid+8JgH/AFh4vWYr5MUX03Esvz+69/VveR4jIbqWrVxeWDcLasTA0B66kT5VGQUwXa23aStGuMd7yVi7ftIbYDhmIzXCxEhIJMH2A6eQNJuHLYOtp0tKA4kGbcFNxC8rIHDIb13wKTyqNFAE7ftJq9kXOzu84/lNhAtuG9TNZW3aJuOpZYCKdELZZ0nafPpSFMvl7ePmqz96N29Z2HtI1zIuEtkrAdStoAMyyzRccd5sSCZEV3te8EGRwGseaxdkuLqDE2m74ZMOS6SSEVblsqy5FAKl0XWDrEQa0DSA7aEeW5ByW1A571vYLENZxC3ruEColp1VF+a5wzlDK5G8UKw5iDzada7KDgynFRw5ariq0zVH6YPOStFu0dsXjdbDXgqoEClbJYXCxlkUPqCCASPIVvtqfy5rrmGFrESAoO0vFLGKw9y0MJdFxkJttctWlAYSAcxbQzPrQK1NhBLhHn+Em4es6wanwfEMPZwiWvmzLcW0FzLYR0F1k8WYSJLSdffVmpTnMHgjzUmhW0LSrWF4rgVQW2wxzKOYDClwGjM2qqQepkUszXXDgmaVZurSuf4rhLFy89yxZvpba2jZrQa2AZfMDb0OvLsOlcWKrW7pBjVduFY4HvyJVewq4fvEa21ollY3biOb4VhrluCSkgETuJrHa1GgSBddbW0XGWk/x/a2hctvhVe2ty4oZgrFhccDWeZyCdZMRXBin5ySRF96KALKuUOH2n0Xz7xgc7/aP416tLQLnqjvFY7LXQFxuF0VtaRQAvTvkrdAt/N3pbkKhGCgxmna2xnXQba61xYlrTGZpdyXbh802dA98wsr5SMd3joouO4UHxkErMcpIRTOms6+ypwdIsBJbC2xZYGANdPFcDcr0QvHeo6pZpqEkqEJUISoQnoQpVWkrUi25oQpbVnWqCRXUcGwKkaihJblvhifoiqCkq4vC1jatElRuXLLMSqsG0JzOWUBYkkajXUAida8Om17R3jZe45zdy1rnDUuEPcRgSBmTvsrcp/RYaelcwq7IQCCPt4q3Av4qpiVw4hZuhlXLBe3rmbSQdxqJ9ldNFtUum10iWtbqupPZXPg7eIbEEZbIuQlsRDCY5m2AOvsNepTwbWEnivOdjX6C0K+vyauLeQYszodbUwVEQDn8OvltT2LZlJuKcAQN6yMBhLyeK2ucM1rMt1V7w22a2WKsRA3En4V5eLpjNkB13L0sPVzNzEeasnEG0IZBBdPBeQ25LBVzFSTu0yB12rnOHJdla7x/rctjVMZiPyrTYN2Et3AZhmgYm6kzu0qk+7f0q6VIAWdHiBZJ1VxEBp8kGIwy3Zt5hZCBOZsTcuG4JkhVyEQCBrFddJ1Jom3osXMrRBBM+Xqnv3VGZQXaJbve+ChCfD9H3Qn2HQgVgHU7ktk7lsKdbMLx5JYW+m+a4ymFkXrQUk7z9ESOm1S0tnvjyj+1VSlV/aeils4U2pc3iyvcAiybNy4BlOWS4UdBPIa6KgY5kiIXNNXMQAZ5/woMerowYriVsmebLYu3A/SDaBCg+TCaxqUqcAtjlJWja7/AJZv4FS28Zcug92bgw9r/SNfVEMtJJFtSDc2HWfbR8K1156zdJlQtN294+/eivYOyUwmVTcK9651tC0VzZiQVuEk6kkHyrHGtAAHCEqBaas2+/2XgvGLf0j/AG2/E13UvlCzq/OUeI7MYm3aW9ctMttgCGJXYzEgGRsdxVGs0OyzdZikSJAWSbcVpKyIXpHyZ8Su27V5LbIgZ7ZZi7qwyhtsg21191cWKLwQWz5Lpw7WTLo81nfKbi1buVBsu30jNctlmuOXK6XCwnSNJJ3NVhHPIOYHzVYrcenBeeOK9ALzHBS4bA3LgJS27ARJVWYCdpIGkwfhSLgNUm0y7QKF7RFMOSdTIUZqlmU1CSVCESikqAVq3bpSrhGVolEKbCLrVBSV23BrfLTClb9hK0Ckq6turUrmVu3GARbGYZWQ93cdgQxkrmDGemm4rxAyT83qL+i9mZ1R/P3OvdmCY5cTGvsGs+gqTSE3N/BaZzu+6mXGm3lm06NmLgm8GeSsHVkOkdDVtaZsbeCRMjRbuDsrdGYrY2BlruWG/RdQkHfUQZ9lUK1UnLnI8f4ukaTJks9EWDw+YMShVSzAP847tABGoPeAbyNtq0fXqiGtffmp2VKSSz0TM6i4A5AtyQyrfRRmLK2dSrAsCC+5OvSuYsMEky7jr5b10C0BvdHor2JsWrzGHZUEyFvd73hB5MxuFgvn8KQqBsdyFUW+afRWCuHsgEi8wUAA/OLrS7QApS2RHMY0jeqY41BAYJ98lm5pHeL/AEWH2lvNYTvrfe2nZgoUqxthILHKbhYg5o0nqa3o5apLSB5KKtQsEtJ8/cLjb3F77sWa4czAAnTUDYHT1rrbhmhsAWXL8VUzZgbpWeMXwQA5gMGiBGZTIJEa7UbBs6JuxdRw7xXTcE4tdxV3JduhMql1ZbYzMw07vQdQx1g7Cuaph2UmyAtqeKe8hpMeC627eshOW9dRxpkNy0ZG+YjugW16VxPa39rPwugFxfdw9FDcsJ40xAYsAAt1EYysmeUrlUk7anSpc5oaAGn36rRjqpJE2WjgMY93Cubl094t4qShB8OaCcwJjyFZYlhDc0kzGqyZ/wDdAaF4lxITefrztr58x1r0KfyBY1fnPivY+3RY4IljLHDiTqD16bV5j35q7CtsMAGuA5/ZeDXl1r2WrjcvTvkrW4MPfYX+6QugMC6WzZSQQLZGkTvpXPiHgENLsq1w4l1mZjzj+VzXylYe8Llt7sZXD92QSc4RgrPDarJgwfPrVYVrGthhla4x5MNIAjguJRJNdRK4IXufydWgvChCKpN0yygZ35njOdJjWN/dXkdoVAWkcCF24VsPF+K8e7TgfOLsAAd4wAGgEGu/Cn9Nvgpxg/UcsJxXYF5jghpqIRKKSoBavAsEty9bVgSGuICBuQWAIHrFZVH5QStmsXsfbfhGGtYYrbsoqpbUJyw4gcuZskk6ieYz5mvJ2zjiGgOsffJerTpt2Li4cfeq8exC16zSvLcEeBXWtQsSu24WugqwoK27NaNUFaKrpVpLHwNq6C7d9bQMCTC3HaNEHKCMphRpmNfPGrS7oJPivcyuvAv0VvCYtnuOM1pcogyDquUGVAUkDXw+h1pfL381jv8A6Rr3cswlw5Ly3S9vuVB0kuVRwgZi+ULmnnP1TTLqYaAXb7HeFRBk91Tq3eXQpt2LjxmZmykXCxIzZnTMx20YAbb9dC5wOfNI96pQ2ILYKiv2HN0G1ZtsV1JTuzbIYFFTYBTOu3Si0OzuB8FWUWsQt3h2MazfN18PaP0fdrbtvhyykuCQCoAHWcxFdmHqsYwB7pJ0gbua5a1F9T5Gxxmbq9Z7Q20uvcfCOc+VUX6BnXKDmHijITBEHUzXQMRSdYO6LD4StEx1VDtPesYoW8mDNt0vW2YuthA9rUskq/NOmn4UCvRBgv8AuhuGrkaLR4jjME4RVwRAzgvOHshWtISHAeYPSIOsaTNMVaYuXDr+FGwrkxBUz43hV1YbBkBoWfmbL4toZV09s08wAnOPVTsq0xlKxuyvD8BZsv8APMP9IbjkM1q5d+jU8uqhssA67VRe112OHqh1Kq3VpWpwc8Mt8zoLd1nYqRbvochci2UyjlBQIYHUmdaTofYEEeISy1W3g+io8eTD3L1u7hbmIMJcBdFu3QjAoNc4OUEM0x6VyYgNZTLWhvMW08l04fO53emFR+cDOTfd7r5FNlsQzWraEGJVSAriY8x51gx5DAcvhF13CkycodHELds3EOHYi69wBxzJbVeh0K2QQQOhPma48ZUDxAkaa2RSY5tQTHr+V4hxX/T3f/kfzH1j512Ux3B4LKsf1CvVe1tgLgDlVhNgEy510OsH3aV5mzLK7Q4QV1Un5mOv05LxS5vXtNC84legdgMNZ7m414kHMCoKIQwA1ILsJ16Cs61IkTBPgPut6GYmBAnj/C5/5QXDXlC5YC6ZFyrBMjTMR8IrXC4WoynL2kTx/wBBGKeyQGuB4wuTtDWqeFzBe39jMw4ZbPeGMz8gQsoMsZJXr6Hzr5/GjvE8x4Gy9LCxIEec31XjXHWm9cPm7dI+senSvaw4hgHJc2LM1HeKx2FdIXmuCGKamFIgpFW0Lp+xFoti7AAB+kUwdAcvNrHsrjxZGzdK6qQ7wXpvyk4lxYcOFBJVTlYFREbdeleVh2uOJ72oC9J2UUDl6+K8fvV7rV5LldwOGYZWIIDTlPQwYMe+tAVk5p1XaYCyQqnoTHTcRP41YKzLTErXsLWoWZWiq6ValefWr97bvbsRpDMfiJ0A1/zt4rmUdYC95tN0qdcVfA8bbDUkmNfXadPOpLaZ3LYUzMKVOJ4gfnI35simT+jOXees6eypOHom8Kcr9FJb4leBzEgkTlOS2NdxBiR5+VPZ04gLUU3SpLfHL66EWtSNxpprLAEaCZ2NT8LTPFSc4N1KeNXW8aWm8zluEanc5WEVbaDG2aSEy15AJR4njhZlPcqqo08jXZMaDMWdgd9NK6m5YgLF1F41lTtx45V+gKxBzHEXmaCdQRmgTroF0moDGARAnwVNZUJmbKb8olCQLLljJn5zchTsCFKmT6GaVOk0fNc+CbmVBcGyLh/HkRMuTEPChSBctqBJO57omT09lU+m1zpcshtNGlTYLtCgMt34iScj2CYBOVSDa32En2xWZoibRHn95WpFQhK32hTvSwa+i5YAKW3eSwJ1DWxOmmhrR1JuWGrPM+b69EeN7SqWHdC+R+c7xLSkD9JMrjX0NQMJTMCVQfVDbge/FPwk4i5buWndbKoSGtsLivcZtTb5pM6mFGpIjKRrXtYnB0abGik7NbWy8jD4p7qjnVGZeXu33V2zxy1hO9sOBbR2W5b7vJcAkFSrhG5GlTp66xXmYnsytVouqtFhE7vSVvRxVMVwwm5n3ovNsdYZ7tx1BKl2aYjQtvHTesmDK0ArpqtJeXDRen9rb3/osot3I+beLlVdj0nWvJb3qzeXW66KTYY4yPYXk3DuEG7cC3GFldy1wNHsGm+vUgb619BSbPBee4Ebj6L1LhvG+4td1bxFrTJDd4A2VECAfWEGAdPvrtOHoPaMr4O+wv6wfVZNNVjyX08w3CTb7rH4zgbeKRkRsMrFSS2ZmZ7huZzcJKCDHKSDtOh2rpcWNoZXPzOmxMWHCxJWJFV+IzhmVsaD76AfyvM7+FNq4UYqSpglWDL56EaGvMrtLTBELppwRIuvZ+AX7acMw4a4oJmAYYiZ9CVGuwr5zG1HPlvA9F6mEpuzSAYj3yXiXFGm45/1m/E17FGzQuOvd58VnMtbyuQtQ5KJU5FIi0iVYau1+TLC58daETEn636JH1SCN/8AztXJiHta24mbLemLrrPlS0UcsTdOunQHqFFcGDvXfC76x/QAnh71K4TgNm211Q2fPmUpGULI1OYnUDQbV6VRxa2QuSgxrngOXUYPC23AOVgAbh1IYSurMdBABYHSmwv1XRXFMDJwJW9gcCgUSSwClpAgQWgMJ16REVtndwXCKTTaVp2sOC5JaTExA8JGhk6TqNK1zGFls2l+qJLBI0mugLiOq4VcHpBYx5FQDvtM5tvWvnXVYOi+kDryiThw1yxO2bKdvQbT7+pqdtxVzN1JbwjQcrL15obN7JAEe8Gh1UDVXKYYDXeW8s5gg/pD9nWPWgVRHJUXSjsYNhpCnYeIKAQOo1k+hHWqNQKsyS4BzqTHXlCET1EDbb1piqFZIIgJxhGnVGyydoY6xpBBWdNvP2Ve0A0KLEXRHBvPKmXyOUkyQOYwxHvWp2o4q2kQmawwGoJMGSoyr56TJJ6zp5Ve0m6TeB99UbWIHKrEmR4WUAxrESGOnnS2h3lDWtnRDkO7ZMsHLlzFpnbLv/S6A1QfwTMAyjRFOpMEHQag7ScsSvkZNPaOGihzG6lB3WaYTMAJOZllQROf0PXNV03kOklFWm3JlI9+K6HhvbNjcJdD3ug7zMQ7oumW5bEKXgmGlY+4+9VwbqNBtZzhB3L5enUFbEOoU2m3vX8rGxnFDcdkdldrj94SttO8BHKLZueiKm2hJIM1z4nCPbhxiZsbAT1hdmBqU3Yk0CDLb8lnXUBkFQsAEyxUnUDLLHQkEnrpJivIB3r1MTlnZtW1juNPcslXuFrJTultg4bvAQJIL/o6jmyz7xJxyNLgYuPFYNpQSB91zosqOVlk5V5gUOr6gwJnY6V0ueQJC6MMxrjkIuEr+AE6lvEAPDAEDUzqAPLy9dKG4gro+FbMjooruEQlfCB55zDa7trK/d7KW3K0+FaTaU3dBRyElshMEQNPEDLbaioDyTdYV6bWN5nRdbge0CJYs2BbtMqofp+9VANBo4dcyH4+k6xy1sPtLixmdNVyUg6mZlcNawaMQCbR5iASOVwDq05M0a+2u0uIAWtGk10gxO7mlc4aICm2iwC55QDtvO5Gmw+FQKt9V1HBMLJgBV/4JSYdVXSQ0XObyAE7E/WnStNrwK5vggf2g+Ep04KpnlGkdWG5jSX1qdurd2c0ae+q6XsNbs2cS1xy9u0iFXuKWKhiVjmWYkTv7KyxDNoA0nUrhczZv7omPRN2uW1dNo2i722LHP8ASQWMQJKxO/wNZ4Nr2lwfqta79o1o3LM4bZ7lgQuuYmWWZGWCA8DTXpt91dbiHC6pmHLHQNVr4HGEad0mXmGzSAxkg825gVTG8ysqwcLlq3rGKMAZFylQNJHKpMfW03NbAc1ywf2haFrEjmaBqsGJ0jbf2CtQNywIiXQuq4HgA1hCdyCf+I11LzTqvK8MQUVt8ygiSJEgbaV8pVs8jgvoqZloKsIg2Mj4a/fWRWkqU2fPUeyI+/X20g5UCntrPXX1DR91MgqpR9zB6R5iZ95j76YMqgUltiR4Z2EkT9/41d9yqVI1iIJEzpMrAHlvqKnPuVAou4nTfYyIHrGkaf10ZounKkNkxs4jaAZPXTzHpQHwnKPKdDrB9sk+e+3pFNEpKhGkkk+Zb/IplyJT2gfqnMR5wu/6RAoLpKJUeIsZxEqBAnMoIIBEqdAQCJGkb1tQqZHSQoqgubAU97M7l7vdGQAsLqEA0A9BJ9TJk7V0V8YajQL29FjRw7aTiW7/AFVW9hjlVVtWSELlAwAa4HEEuwE6NMCQAAB0mipjQ5gYUm4ctqGoDdTvh9IgNmInVwpIEAmWJEeY9nWuDamdbLqEAyk2GXILZTlmQvMQHIgtOsaAUbZ3FP8Adm3qI4NZAChQoIBB2DkM0AqdZVdZ0jpT27suqeVubNvVRuFWyTyt15pBknfVpM9ZOk0zXMStWvLdEzcNtwSpeFAggo0Ea6T7dtBU7Z0qtoUrnClhjqhYAcoKlQJmArmQ2kjrlHlVtxB+VYlgc/M6/mhs8NHdNbFy4czK+YNc0yAjKUJIJ5vaIpnEAGYuqLRnDv5/lVm4QsKGdmOu+YcjeNICndghk7ZfWrbitbKXUpcHD8qO5wphCqba6QqjSfMy3iJAkxERUisDddTXAeCM4J9MndprEo5BIE7gys+g21qdo3mgPve6qvwUsAGYgzlYgq4VDOZ1GYGdfDWrKzRdZ13ucwtZvR4bh9wXlYiEJUMym6VNvQHZySI6D3VrtmkRPv0XIaAazifP8wmucOutc5l5ASF53KIpkAgGdtDtJigV2DepfRBbbXzTYbAMg5gzcpGXKSZBgsWbUSBm084qnVWE2RSzht1o4SyD4g2wAhQ/3HaqD+BRUA1iVaUGdFA31OaCdtZ2Nah/NYkBSXbpCHMQWkDST7JO0R+FdNIybLgxNmlem8Jt5bNtfJF/Cu5eMvB+GYhggQme7JWDMcrFYry6uFaA55br06qKuNqsdladLrXwuPIgEA9DoP27/wCdK5HdnA2LoOvvgtaPadSzXXn37umONJ3A32EAx5f5nanTwTcpe6f4lQO1ajBl1g+ccP8AStWcWNAwHlJkx7QI6Vn8BUNx+J8F10u1nGzxE+fRE+PBIAE66wW2Gk6zrrsa7KHZX6bnvJHlvP8AHMK/8xl7sSQb7hHnv8VJg8WhUkyBmgaQSB13g61WK7LfTc2m35iJPALow/arKge51gNJ39VYv4tFJALGB4oWddSNv8615jcJUe6Ev8uxlQtfpEj8ILFxG3IjQ7EiZ2gjp506tCox0BXR7ZoPi9/NXQUA1Jg7SkAx6hvxqGYerUMNGmq7DjWNeGuBAOhNgfNQpeRisEatEeHm9VaOnWvQ/wAXWDiwxYSTMiPELI9q4cCzrzEb581dVQmhcAdZNzbbU67+tee6k91w3w/pdFbF0qXzmPL8ILrgkgMC2WTzEmNtQY5fWK0bg6wp5y0xMcp/Kv4imHZCRMTHLipMLZZgpSSDqAdJ31AYTSxNB2HdkqCD6/ZKliKdVmdpt5hSXbe8jUbgd3IJ1BnyiD765IM2/lJmKpuzQdNeShUFjoQT6iZHmRQ4Rqtm1GuAIOqnt4Uwfo+mpytr6Eg61mTwKeccVA1qJURrpGWD6jU6itQ0m6qU3dD6wgeYZh7zpp7BSLeCeZPdsayPhnEN5CAN9tayvomHKNxrMGNoBUfrGPfTgpgolw0iZO36E5fXT9sUjZPOoXsac4k7iVge3cwaocQqDuCAW/Xm21DD18oPTai/knmQ3bH2G8+b9UQf2UNJTDkL29iGmfXlj0nYzTE6FGZNbwp+qvU6jKfUnTf3TSLuKRcg+awxBUyRqTEN6wT+wVWaQpLkzWCZGp82A6e7yomIKnMn7vSACBvsfis7n2VQdeUiUdgmNCTHVs3wP99aZ73WblZS5MakDrqZ++t2OWDgocccxtINnuATO+oHs616ODu4rgxhhi9JF4DT0r1oXkLx9+GA3CGw1kXHJYrbx1xCSdSwQqPXpUCmPmhBa0m8J8Tw9bcF8NilBIEpiLbgEkATn21PWlsmuMqTQYb5QhOAth8hXHo5XMAUw7yoIBIy77ircwO1IjzUfDM+nqpDw9B+dxC/bwVw/ehqDQDjNvVScIyZAI8FFawC5myYu1tzB8PiE1PUzMGuyq7aMa0t00M9EHDiTBN9ZE+firFqwylcuJwPKIA+cNbn1IZD51jXpmrfLfjqVrSGzc05zDd3u3ROOF32Mp3Da/m8Va/aBUNoBokgk/8AILkrYZ1SoageL+X2Rjg2LH8Wc7zleww1/n61kaAa2G66zdR8JVHyEKHE8MxQA/8AS4iBoV7uQwO4lWMe6u/CijJdWPe3HeD6X80zhquza2BbdJv6n7BObThszYfEjKvIDh7sZtI2GgGus+4zomGaL2FwBebneqFF+YvcyYFgePkdB4qS/jSLcDOrHxSt8KfKQy/hXLQw7H1Gtf8AIN9gfKD912VXVjhovndrDjEcwQenqs4Y62yAFwrMdcxjLsDE7LodK9ItDMSBZzGj14TxIXkmnULQ2DrvGnMHcOS1sLxC0eVboyp4IuIQxHWGhvZtvXlYhha9z3DMXawCDHI3H3Xq4V/ddSGZrG3Ghk+BAMeCqXMSHZpM5pJOZdZ8x5dazo4U0e/OUjTf9l4L8RVL3ajN5W5j/asWcY4+sxkAzqdRtOvMKwqYRhGeoLk6aeO6yKWNqUjme52ltd2mpFkd/iTDIYAJ3YZok7Z50/8AFdeE7IZUzObccDEx/wASN/ovRf2lUcKdVuUO1JE9ZEdTyTObpIthtDzvmzMoAALEAgkJ6f1130Ng57q8fIIaAIJ8dxKbsRinuNEOjN3jOniLSByWxb4swBdcpTUaETMbkGI9xM+WtfPVsAxwJqEh5veR6RM+YC9b/IOdQzsgsbYwbz4HLbz8llHibkRIbWSDpoTJAHl7NqdHAUx+pUYSPReHT7arsoljTvneCOXh4Kzh+KRMr1BIkyFM7CRXK7swugzAOhOn2Xo0O3613VBAG7fHKTf1U+J4msJktqDEtIOvpzAeh9DpNYns17CWvPhdbYjtp4exzN94uJHmAqrY4SZUrqDEaa7kgnf02rV+AaGt2bpJ1/qFR/8AkuV7paYtAMD1V23ftsYGhHQuE0gayojWfWuY4CuG54MchN16VLthtUQ2A7g4x57/AOVFf4isQA+baA4LQNyJABFduG7HdV7znAN4xaeB4KW9t08hMS4H5R9wdCgw91LlxlDAwsk8w36REH1n76up2U6lhts8wSYaI197rLaj2xSrVxSpXtJm38fhWe6RdSWyzv3YKk+W8157sJWkNi55ret2g2ncgxx3KvcZJKgiQM2q5duobbTymugdl1xTFWLTGt/TVDu0qDamzc6DE8o8dEVrDB1DSIMwSRr0nTp7aWJwVTDuyG54DUJ0Mayswvbpxsp7lrIcrMAfRm+/9nnXnlhNwFHxtPainvOiquB084JBLA/31qaLmfMCPEQrGKpmb6WPjwUq2XB0nTpIgfHakKjQqL2kTKqW2L4/DId1lmGkgiSJj2D417fZzbSvIxlZr7NV/tD2oFrEXLc+HL96g/tr2ABC4VzeO4bZvocQLr2tc7qTpngbgbNAA0PlFXTxD2DKACofQY52Yqnh+2N+5FpbKXOUghiSXHXTQbdNa7D2eGsz1HR5LMVyTDR1UA7UYiEKry2mYyM5A08BbcKARoSd9a1HZ1OYL9dFPxTo+VQY7tXjT47rpOwCBNPTSfvrrodm4Z2hnzWbq9XwWMeI3cxbvHzHds7Zj7TM16TcHQAjKFkXOJmSrCcdxA2v3vfcc/cTSOAw51YPRGd4/cVJ/D187uG+1btP+spqP8Zhvp6lPbVOKK1xxx9Swf8A+ewPvRAaR7LonQkeZRtn8vQK2nam4PqWx7DiE/5d5aj/AA9P6j0/Cr4l3AK3h+2d1ej/AM3FYwfr3mqHdjA6O6D8IGJcN3U/lXk7fXfPED2YlT/zLDVj/hP+Q9PwVXxnLqrFnt8/1nxHvODf8cOtQ7sV27L1/KBjOM+o/Cv4TtWb5IS29wgSQcHhbhgbmBcUn3Vx1+zDSgvLRPMrVmKD5ieiMcVtsAWw1kgqWBbhm6jdpS+dB1PSuc4TcCP+39KtvxB9EzY7BzDYbCAxJBw+MtED9KFVoHrSODqG/wD7ApGsyYPj8qE4jh7eKzhgPTF423t6NaAqmUK7PkzeUflBfTIvEc/9KUJgDsCJ/Q4kn/dIqW0MQ0QAf+v4Ug0LxlvrdTDBYVxAbGAdMt/AXR+sTWHw5a7NAnmD+Fo7ZupilAyjdZL8nrMaXscPbhUuf8sUOBcbx6kBc/wGHMw0ieaB+zydMUy//JgcQv31m+mXEaW4ELN/ZlBxm4UN3gyn+PYM/bN237uYmrazLcMvxt/pFTs6m/V7uU3j1TrwO4fBewLDYZMTGnlqppZSHZyDm8EHANvlfG73/tTfk9i+lu2+kct+03wzVjSphj8xJ1vqFVLBvY7NnBtFxP3lQYfs/jLYYHC3GH1SGtM0HoTm/Cu3GVaVWNmcv1CIB8k2YJ7AWiCN17+dvtCK3w29bEfNb4kkuTaD5iTOmXUD0k+6ssXUFeCTMc4W9PDvYGsbA4mAT+eqqcUW6NUs3liDl7m6AfMRlgedPBUqTyfiiDwO8eYuU8exz7UWwBuE38tB6Ks7JlCsLltSZf6O7prJ3iT8PdWtOq4Vy9xDosNPVcnw7nBrYIGp/q/4UtriFqIlVUCFGZlPtIY6++a86uH7Qv8AmceX87vJehhYhzS3KzcASCfU381Wu8SVjo6Hbd1Gg9m1ZNwQDsz7DldeTWqVTU+U8p/qybvxurDf9IffUuoF96pMAWWZzN7xB1U1rFspJVj6aTv0BUj75rEYanUpxkvyN/MGekLqpYxwJuQNwIm/iI6qXsOmfH3G6Jaj3kj++uyhSLGwRC3w0lklcZ2txZuYy+0/nCP6PL+yupdSmxuPVsFZAbnjI8HdUHhbXaSp/wDNdGCZnrC1ksQ6GLJ4XddLqtbIDg8pMQCR/raV9DiQx1Mh+nJcLCQbLTRr3MvdqM4UuCMsgsyKdTynN/xKJGpnzP0P/wBDbT3vWhz/AE66psc15l7t0cLaXQBfCAW5nbLzQCVnQaVvh2sY4Pa8HN7speXEZS02WJ82PR7g98137F255We0HAJu6b/3D71BqxTrDR6Mzfp6p4f9JD7Vj8BTjEDeEpZwKEvc8rZ95FWH4gbgqhnNIXX/AEB7nFUK1YasSyM+roiF9uttvcZ/ZVfEuGrCjIPqCnt3ZGzD7Qj/ADtWtKrtDEQsnNjepA1bwpha3CuLm26tCnLbuIIVUMXbbJJZVliM0y0nTcTXm4rAio0gE3M3JP8ApW2qWOBiVtflQWNl7iAm2MSrMuguHEWgkxsCIBIGnpXmO7KkkMcNy1GLcIzN4qDA8fVEVirHEW7LWbbzyG22ih1nmCg3NwZzg/VFaVOynGp3T3TqpZiiGXF9yvJ2iXuMOve3FuWkVW0di0XGJnMckZMoDCGGo1B05qnZtYVHZW2Ph/v+Fq3FMDBJuszjF2w1+5c7wtbe7cYLaDKyqxLLPeIB1gqPjXoYRuIbSFMNgjedOi56gpF5dMzwWE1zWvVDbXWAYEwu+z4UGm07k8qtWuJ3V8Ny4vsdx+BrJ2GpHVo9EwXDQlWrfaTFDbEX/wDe3CPgTWTsBhzqweiraVBo4+ql/KnE9bpb7SW3/WU1mey8N9P3VDEVh+5Ido7nVbDfaw2G/EIKk9l0d0jzKfxNXeegU9vtW4/NWPcjp+o4rM9k0z+53qqGKqcB6Kxb7ZuPqR9m/i1/7xrM9jt3OPoD/CYxb97R1Urdu7sQpvKehGJuGPWHBqD2L/yH/UKxiz9PUrT4P2vzhRdx2KtPAktbsvbJ8wckgdddq4a/ZlamTDARyXQzEU3C5IK6XC3Ll0E2uJWrgEzNmy0QJMxFec9haYcyPVdDYdoT0VTCDFXc7ZsGbS+G49hSHAGraNoN/hUENFsqZaeKq4OzfvklcNw97ckLcNkqHgbqNTE6UiGjcVJaeKLE8HKiXwWAjzFxrf3laBG6UiOYQ4YvhFd7XD1EjmNq+HJAnYHU7nagxvlAbwhePYy8S7EggliTO8k0iU0ODxKBcr5hzSGADaRBUiR6GZ91XhcRsnSEqtPOIVhLlk/nI10lG28+Wfh6V6X+UBEFvX+lzfCnj0VhcaXzTfXUZDnLyyhg4Pg0GYZt5mZ3NRtsKf2n35p7Or9Svni945h3ths4ykZ7I0IcGJIie9c+0+6m34TW49+aZ2vJZA4YzaqrEnMeRg3hME8s9TXZtMOTOcj1CzyVBuTNw26vS+ParftFatcz9tXqEodvZ0Vd1Yad58VFbtbV/a+VPd3tQ5X80PtBH4VqDiBvCJZwKLXrE9Y2rspOdl7+qVtyJK1lIqU0wQoCMGnKUI7VwggjcGQdiCNiPI1LgHCCpNlex3Fr11VW7cdwpJXOxYgtEwTrrA+Fc9LCUabszGweSC5zhDjKp5q6oUwrfDsd3TFslt5UrluLmXWOYCRzCND7a58Rh9qAMxHhZU12XcD4qLGYnO2YKqaeFAQvuBJP31dGkabYJJ8UG5mI8FXJraEoTihCekhKhJKaE02anCITZqIRCYtRCcIGanCoBMLlOEZVLYxrIwZWIYbEGD8RWVXDsqDK4Sm0Fpltlew3aC8ilc5Klg8Nzcw+trv75rgq9lUHGQI8Fq2tVaImfFdDhflGxKkFu6YdRlKz7wdPhXE/sRkd0lV8S+bhWMHcu8Td2W6ttgCpRocBT+ip/W0OnWvPqNODdlc3N0VuY3ENmSFvcP4eOHWX72+DmUxmIVA0HwAnczr5xXHiK22dOWPe9bYekKdpXi2JxOZ2ad2J+JrnJWpuVSayw8/jXEHLWEJVh51QephNmaqD0oTG6asPShN3noKsVUoUtvGuvhZl+yxH4Ve1RlU1njN9WLLduZmjMcxJbLtM7xVioEoKsfw/d6lG+1Zst95WtW1yNCR5lIiUY48TvasH+YV/UYV0NxdQaPPr+VORvAKa3xq31w6fzbl0frM1bDH1vr6D8KDSadR9/wAohxawd7N0fZvIfxtftrZvaNYbx6fgqTQZw6qT5/hj/wC+v822/wD1rWre1Ku8DqPykcO3mpbN/DH884+1YI/Vdq0/yrvp6/0oOHB39P7RxZJ0xNr+ct9f+1H31q3tVu9p6flScNzRnDL9W9h2/wBsi/rlasdq0t4I8vxKXwzuI9+SdMDcbw5G+zest+q5rUdpYfeeh/CXw7/ZCT8Mvj8zdPsRm/AGtW4/Dn94+33S2D+ChuYe4vituPajD8RWoxVE6PHqEjSeNxWn2bxuHtm785UMCkKMisQ0+IMTK6SIG8jyrgx4rVC3Yn0MK6RYyc46K384wfdKEX6QuplxchQLrZs5UnlNrIAFkzPtrlccfmknduhVOHiFOmHwOa+TcOXM/wA3Az6p3RZCSRObOAus7++l8Tjg1ojxsgMw8m6y+M2rKJbNpsxac30ltyNtGVNEMk9TI9Qa7MFia9SoRUEDwI+6zqU2ADL91khq9VZQlNEoSmmmgJolNATTlUgJolNDmolOE4epKIWjwTij4e6ty3qwIEGcpBMQYrzO0aDalIk7ldIlrrLqvlCfLhVZ2L3HKjMYACzmhVGg2r5GV6MAArywvWRKlS5vWuFapjcPmaaE3fHzpykha6T5fCnKSiJpyiEJNVmUpLVByE81QclCTVWdKE81YeiEpqtoiE+antEoRBj509oiEjcNPaohDmqtsiEppisiESuRsfvq9uUoVq1xS+vhvXR7LjD8DRtQiFZTtFix+fun7TFv1pqdo3gE7oj2kxH1ijfas2W/FKttaNJ9SkRKNe0j9bWHP+yC/qRWgxTx+4+pU5G8B6BP+UAPiw9k+xr6/hcitmY6qNHnp+FOyZwCmt8cs9cNH2bzD9ZWrYdo1/r6D+lJosO5SpxTDHe3fHsu22/G2Kv/ACdYbx6H8qPh2c/X+k54hhOpxC/zLTf9a1oO1avBvX+0fDN4lQWsXYbPNxlg8k25ziNzDcp6RrvWv+WP09f6S+H5pPcs5ZF9ZicuS6GmPCDkgn3gVo3tZpN29QmaB4p7WHVlBF6wJE5WfKw9DIAn31f+WpTEH35o2JRDh7Hwtab7N6ydPZnmrHalDeSPIo2bksPw13UOquyHYqpbb2a1R7QozGYKMr+CM4dlBBRxGjAqwIkbGRppUOxVJw+YeoWZY+dFX7S8Tuulm1cK5VtKyxlPimCYAgwQMusV8rWc0OOVekCcoC56a4y5VCmNcq0QGmhCTTSTUJJ6EITTQUlqkkqEJHeqUp6aaemkmoQiqkITSQmoQmoQnppJU0JTQmiDGmhSqapCKKoJIWFUChR1YUpUJpUISpoSolCVElJPNOShT2sfdTw3bizvDsJjbY1Lk1WuOWJJJJJJJJkknck9TXJU1VBBWSp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8" name="AutoShape 8" descr="data:image/jpeg;base64,/9j/4AAQSkZJRgABAQAAAQABAAD/2wCEAAkGBxQSEhUUEhQUFhQXFBcXFhcWFRQXFRUWFBQYFhcUFxgYHCggGRolHBQUIjEhJSkrMC4uGB8zODMsNygtLisBCgoKDg0OGxAQGywkICYvLC8sNCwuLywsLCwsLCwsLCwsLywsLCwvLCwsLCwsLCwsLCwsLCwsLCwsLCwsLCwsLP/AABEIAMIBAwMBEQACEQEDEQH/xAAcAAABBQEBAQAAAAAAAAAAAAACAAEDBAUGBwj/xABOEAACAQIEAwUDBwYKCQQDAAABAhEAAwQSITEFIkEGEzJRYXGBkQcUI0JyobEWQ1KywdMVRFSCktHS4ePwM2KDk6KzwsPxJFNz4hdFhP/EABoBAAMBAQEBAAAAAAAAAAAAAAABAgMEBQb/xAA5EQABAwIDBQYFBAICAgMAAAABAAIRAyEEEjETQVFhoQUicYGR8BQyUrHRI0LB4RXxYpJywgYzU//aAAwDAQACEQMRAD8A8YrNdSY0JJqaEqEJUITTQlKbNQiUpoSlKaESlNCJTTThLMmmiEsyVEIlImiESlQlKamiU1CSVCEqEJUISoQlFCE0U0kQX/MUk0Sr7fhQmrIzxGUxUwFUlQ3FPUUwkZQhD5U1KfIfKiEIltHyohCuYbDv0A98UwEStCzhLrHZPw/CgpLas4bFKoANoADTenATXGFKxlbkJslNJLJQhLLTQmK0JJZTQhLKacISymiEJihpwkUxSnlSQlKeVSlkp5UkS26MqEYs0ZUJdzSyJpdzRkKqQl3JoypSEu5NGQoT9yaMiJS7g0ZESl3Bp5ESmOHNPIkm+bmnkKSlTDGjIU5U+HwhmlkQtMYUxWZatAQqF/DGatrFm4oRhTVZFOZOMKaeRLMpbeFPlRkKMy08Jhj5UZVMrX4dhtaWUpgrfWxpTypyudHyaY8/mR/vLf8AarHZOW+cKVPkt4gfzS/7y3/XVbIpZgpl+SfHn6lse26tGyKM4Uq/JFjepsD23f8A61WySzhSD5IcT1vYUe26f7NGzRnCkHySXPrYvBr/ALQ/1U8gSzhGPkpUeLiOCH8/+8UZRwKM4RD5MMOPFxTCD3qf+unA4FGdL/8AG2CHi4thvcF/e04HBGbkiPyecNG/F7PuVP3lPy6qS48E35BcJG/F09yp/ap3+nqpLkh2H4MN+Kj3KtO/09VOYI17G8EG/FG/or/Zov8AT1RmCMdk+BD/APZXP6I/d0d7h1RmCL8meAjfiF7+j/g0d7gPVGYJx2f7Pj+PYg/zf8GnDuA9U86f+Buzw/jeIPuP7mlDuARmT/wb2dH8YxJ9zfuqcO4BGZOML2cH5zEH+n/Zo73JGbkny9nB/KD/ALyjvckZuSY3uzg/N4g++5/ao7/JLNyTfP8As4PzGIPvf95Th/Ee/JLNyS/hXs6P4riD72/e0d/iPfkjNyRDjXZ7pg7/AMW/fUd/iPT+k83JSJx/gA2wd74n97S73EeiMx4I/wApuBfyO78f8WlB4j0TzFAe0nAv5Fd+P+LT73Eeiku5JflHwL+Q3fj/AItPvfV0RPJL8pOB/wAgufH/ABKO99XRLNyTjtNwXpgH+I/eUX+roiTwVm32l4T9Xh7e8j+1Sv8AV0RJ4K/g+0XDj4MAB7SKk/8Al0Tk8Fe/KDB/yJfiP6qUc05K5LFcOUBTmvIDAAa/dlixABPNp7jXztLH4hzoJle8MJS4K0OE2oDRdyBhJe9eGeN1HNGvu3rMdo4jNcyj4SjwVnE9nrIkKjHllmN26Vt5tl8W4jr50342u2IqSOQ3oZhqR1aqvDeDYd5y2u9MkA5nKgLoS3NrME062LriO9C0OGpN1ACvYXgWEKNNq2xViBEy7t+bknpO3sqfi6rhd5Bi1teaTqDA6zf6VXG8Hw6XVRrVoOd0CaAKCfviJ9aKeIrQZJtxWzaNMtkNEK+eFWkNtmw9lJbkQ21OZjygMY19lZMxFf6ieanZ0iCBuVvEcKsw5tWrXdqPpLndpOY6sAI0A0286b6zpljnEc1NNokB4udAqXBMIlz/AENm2ZJAZkUZVXZhI1mJ99OtUqWaXGeRW1VtNgl1vBcN8o6It4BfGARcAULzTpsI2rv7Pq1MhzablyYxghpjUdFwl26a9QVF5bmKE3z51W0WRamGIPnTzpZU/wA4PnRtEZU/zg+dLOjKl84NLaKsqY4g+dG0RCE4k0Z0oS+cmnnQhOIPnRnQgN40Z1JCHvjRnSS740Z0JxfNGZNH3586MycJu+NGZKEhiDRmShEuKPnRmQpkxVGZEKxZvmnKIWzg7mlEqV03CdqUqgtYGqSS4x2iQXwLqAi2sougPhjY6eeh9Ir5xtF1RkttuX0GYUxE6pYztUrpaGX6Iu0g6E5WzDYaQpH3TVtwxEN4dUmvbGfirDdonXClskG45zaAyDOgjfce6o2QD9nx3rT/AJu3J8D2rCqVtWymW24DbpoFMjTcQ2+o/CvhyxznEzPqFIcKjoKXAuOO11T3e2Z20glz1IY+QAJHlSqUQxuYGY0lXepbcok7UXVuOz2WuOSVEI4YrqTl05htppEUOwwqMnNE3KT3BvdaNE/EO0t4ukoSFtIQpRyEfJAJP1Tm1mOnStNkHmSY3WVNDWiBqdfwpeK9ortrC2lJyliZA5s06aAHVesHes2U5eaf7dVUNZ+o/wCbRPg+110nJbssh7u4EKq50yAjKsDUZTp8Kv4fZEvza2vwWTQ17u9pOvguK7X425dS33ltlYF5ZkZWacuhJ8URvvrW9BrG2aVOKOYA398Fxd1a7QV5rmqBlq5WRamy0SllSiiUoTUSiEjQnCE01JQzTUJxQmny0pTylCaakoaalKhCU0ISmhEp5oRKeaSeqGmkiU0IVvDPQhb+AO1Ukuv4WvLQmtIVaSor2eWCxs3jBZS4LFQATqImTHQaa9K8RtQlucGy91+TNEXUuC7PFEV2TICoZR86UOGO5CkiJGmvlVVnFjZkKKcOOWD1WjhbVlMq5L+wLp3l8sCw0Di34RtGxI+NYF7s92j8rWBB7yj4ldS2yqyOADJtXe9ysmVhIW94tSp89KsNeSc4j7hHdMZXLRxDWiql8M1rRRam1cs5maAwBSGuNpoPupONdrACAeaTdmXQHFO6ItvP3F9VHjuEYzNprLMWiD6DSl+o9gytEcbXVg08xBcfD3dRcAvnIQmFN1wNLi4dLsAsTqzDxFSu8mtQ2pnmla1wf4Gizds2gbQ9VE3C8pL2sEVuW4fR7ThCDoBznMdDygTPSppmpnjPMLQGmGDM3VatniY+dKbyXGvu4yvdtOjKANFQkgAGOo6mpfVqkEQD90nMplgymB08/wDa575V1YgZkURdaCHzbzoRAisMIRtXceCbgDQEHhuXll23XqgrhIVZrdWCoLUJt05SypjbpyllQFKcqcqBhTUkIDTUFJVpyk1q6jsZwqxedu+ZcwUG1bZgiXXzaqzHyEkCRJAE61yYms5gt5xuXXRpAm62u2/DcMlvNkSziMwC2reUZrcGXuW1ZhbIhYhubNJ9ObCVXOtJI4lb1qTRovP7i16YK4HtUJqlgUNNSlQhKhCVCE9CaIUk9yGmkp7DQaELo+GNMU0l2mA0UUwmtAVaS1buCHMzOQPq5VRhMSSC3u0A8q+UpOpsaNpPKNOq+gJcT3Y5rMw+DulIVrOaDnzo6xmJOjAkHeNB0q6takHAwfJVD7iVpcPwd0MtxbgZlVUbcStqYczqJmJnrUOrdwhoMa8YSawAjNr91LYuMGIDNmaFziT6mHJkf31iazy3Xxlb5W8EeLwzXmZS8E805iQCjAgbbyNhVYfEOaJueA4qXtbliEeJtOAq3CSVgZRqQCxJJXbSdp6UGq7ORcK2ZY7qsXbr3EJZ2hmzAEkHTSAomBrtUGo/Pc3Q1rGmAEOA4eyjvWuupAkZBayKSeRWzpIaImJ2MdK6i6mBcEjiJ18Vg97nHLbw5KnhsK7sA90Iwu5kK2TcByiQxYsoAktoV99aUqlFgzSea0rBzm/KI8f6Q9r+EnGnJbcKcxebjnKABqCQviPSJrClWYKjn7uqgtIoZY4aBcdjPk8xCDmayGjRMzZjPplrq+OYHZSCPJc7KJf8p/CgsfJ1iXBbNZCgwSzsBP8ARqndoU22um7DlpjejsfJpinAZTZMlhGc5oU6sRl8O2vqKZx1MDf6aeKh9LIYdZVcX2BxCGM1k6SSrkgeh5d9aGY9h4rRuEe4SEOM+TrFW0zP3I0kL3nOR6CP20N7SpEwJ9FLcOXmGrjL9mK9FrpXK9irEVqsCFqdnlw3ej50HNogg922VlJ2bYyBrp1rCvtMv6evNa0mtm69Ks4fCIy/NAmSSj3rINyZQHI/eZmtgyBmAEyRNeSNsQTV9Db0hetTFIxlmeCO/hrBkXLatYtqSVdVt2bJLDVXADMxnwAnxE9KVN1QtMG/VbV20w8B1lwPa1sGCBhUIcO4uEXC9ogRlNokeHxV6eGFaP1CvKxDqV8q5ZzXaAvMcUFNQlQhKhCVCEqEJ1oTCIpSlOE600lrcKxWUiaaF3vDcYrAQaYSWotyrQtjC8UtZGNw5hZXKB5M0ZjPqdfKvlNm4iHnXQL3xrDdd6HhV+wOa7dDklnK7EchIGXfZI1p7EkhrhAA9Vbn7mqbh3FEdsmflusSRGotLHKfSSTPqaWxexu8Dem4iee7xQNjbNy6zd7lRQVW2SFkwSdTvovTakaTmtIY3U+NlebKAHaqzi+L2bdwd22VbSyRBhzlGQg+hYH1g1YwpDiWSee+VEnJ39/2U3E8ZbyKgcrdu8z3CP0jBmNBp16VTaOYh2pGqbJBn9u4KRcXhrVtmzZ2hFVgQx1UkE5dPqn20hQdUBc4Xmw080sz3uEab1Lw3iNthluvnS0ud4GjXIzT6GCNPOZpmmWw10hvBS4Ekmn8xt4BUrF+1cZ7jXhkjKtskAhQQTM69RqPWszTc1oYG679Vs55YA0C/HmrWM4tYt3otOFSzOYH6zLyqV/nlTTNAtd3JPA8+KzDH7P9XU9ApeK4+2tsfSAYq9zZ2EAEkKAw6DaPjUup7TvE5jN0UmOzadxqPB2sNZTNeuZ8lsQZEksxXQA6mRvSFPaZjpGg3lJ9StUOWmIkpcIx4f6I3E+lkuRH+hkhR/qnxyelNoewQCWg2M6KazROYXLdBzUVwpiL4XD3VWzbIJBAJLagCJ8O/wAKze0U5MTwWjXOpMmoJcft+U3E7lpLS28O6/OboBGcgjnnQnz0MCn8L8pN95jcim6o5xdU+UWHivn3GnWvfp6Lz6mqznNdAXK4qSzUuVsXo/yVYHNdu3czA27cZViG7wMpzT0EeRrxu06uVobxXbQEuCvfKdhCcPYulzoxthPqgQzlt9+nsrPs2pLi2F0YmJPuV5PiK95q8eqVXNaLmKahJKhCVCEqEJUITihCMNShXKaaalS2npoWxw7GlSINUFK6qxxflFVCJXRYZEe/fS4w7s2g+ZlbTKQHmMpJ1HWvl2khjCdxXvOLg+OSsPwfDhzlBVtChDtOQrqqAyCNzOokwNa6q73TA096optBAKp8L4UquTbuyoE5bqMWgtHKBvuNag1ZpxUHotAxzNFZbgFvRiUYsZK/Thc3Ulp5iPSKoVmhoaDf7KTTc4mR11Q2eHWXstfNxu8FsQigGGCGFOZ9VBUzIk100zlqZDv0j+VBLyMwt4rq+Jdj8P8ANlvHEXXZUUgq1pFGaAXhV2AMxPSJr0WYdrCQBqvNdjHu3q8nya4UIUF+/BgtDW4JHXwabmgsEzCgYp4BA3rmk4Mtnvka+Cyu1ok2RJGhUl+8BBII2mOtefjAwGDruXq4SrUeBEeeq864xNq4UDkhGMHaD1jUxr61owZmgqKxLHZZlVbvGLjOzsQSxkqQMhjblptpACAl8S+ZlS4/tDdulJyrkEDIMvSNdfLpt6VmzDtYTG9UcU8gXjwW32Pwpvi6puBQwg+Ll1nMMoPXSPWs8RDACVrhy92YhdTb4FdwxDWzbvkrGZme06yNJQrmyxqNda5676Tu7PoFpTe8mC243m/VUMN2az2z3l9hfN6BaRQEUmIY3Too13HkK6GOpwIKTxWJOf5dbHoAtfEdipsW3a++dU7shCjI0CdGiCNY91clarsiSIIlKnXcXBlxHl6heJ8QSCfbXqUzIXDV1KzGroC43KS01SQrYV6T8l4vFcR3T4dBFrObzRIl4yiCZ36aabV52Lw7KkZjEc4XbQcZsCfBB8pGOvd1bs3GtMFdmBQdSI0P6OvkNazwNKmCSxdGJY9rcx3rzW6a9cLx6ihqlglQhKhCVCEqEJUITihCVCEhQmjWmhW8OasJLVS5pWihesXrOc3JBaVC6CMqudTrOpygR+Br49lUsbAAidfwvog3vAqlaV7ICOCywMo6rvKtAllBOi+vWuh9YVh3SrYwNkhSnA3GXIFInVAeXbmKuBEgQ2mo5qTKzM06xqnU7zbFXbuGRrYU2LSKdGIRVYksYy3IGXT2daTcYQS1tx6lIUW6n+lOuGtKpZMPZOpOZ1N5ggAA52Jg6dDV08c8PtaUjQa75iShsYJXJuZMJIIZbhuKJaIE8mu3l6mutlR7xlzkeP8AtQ5rQ75J8FXwHDlcMzYa2FLPztctooUEahs2hkH6u1avq1BDWvWZaySXM9FN89S2xsizh851Lj5oyMkBQoe5E+yJqIrNlwdI36lWdnmGZpHDcuG7X4S2t0LaTIMi5udHBfXMwKkgTppXZhwXsn31XJiHDNIWCcPXRslzbRDZw2tIUymai7fsDw+2xuE2nuXVK5QNbZSGzB1zCdQp91cmJmmAbRzXTh3ib/2uuv3bLsEXDfTATcVEuI2XMIg54C+cedcVQ1MuYwG8l0syBxlx5Shx2Hso2RVvWLj8xVS6wSscqcxPKNSTvO21RUFRxALB97K6IEF5db7+/BW8NaDYFBdts7qzgm4gDaaiM8HaDI01rDFUskFtpPsIoPftj3vfkvAuKDmPtP4161LQLkq6lZLV0LicitigptXpnyYXsPbS+10uX+jCIty7bDA582Y2xJ6aV5+KcARLcwXfhg4mAY5xKqfKNhrQVHW4+dmYCy2c93bABBzvq0sW3/ZVYZ4dMABa4uTFyefE+G5ed3a7wvJqKKqWKVCEqEJUISoQlQhGopKgnK0ITBaaSlt2ielNCu2MOasJFaSYcxtWilerjiNu3dPdssLyid+8JgH/AFh4vWYr5MUX03Esvz+69/VveR4jIbqWrVxeWDcLasTA0B66kT5VGQUwXa23aStGuMd7yVi7ftIbYDhmIzXCxEhIJMH2A6eQNJuHLYOtp0tKA4kGbcFNxC8rIHDIb13wKTyqNFAE7ftJq9kXOzu84/lNhAtuG9TNZW3aJuOpZYCKdELZZ0nafPpSFMvl7ePmqz96N29Z2HtI1zIuEtkrAdStoAMyyzRccd5sSCZEV3te8EGRwGseaxdkuLqDE2m74ZMOS6SSEVblsqy5FAKl0XWDrEQa0DSA7aEeW5ByW1A571vYLENZxC3ruEColp1VF+a5wzlDK5G8UKw5iDzada7KDgynFRw5ariq0zVH6YPOStFu0dsXjdbDXgqoEClbJYXCxlkUPqCCASPIVvtqfy5rrmGFrESAoO0vFLGKw9y0MJdFxkJttctWlAYSAcxbQzPrQK1NhBLhHn+Em4es6wanwfEMPZwiWvmzLcW0FzLYR0F1k8WYSJLSdffVmpTnMHgjzUmhW0LSrWF4rgVQW2wxzKOYDClwGjM2qqQepkUszXXDgmaVZurSuf4rhLFy89yxZvpba2jZrQa2AZfMDb0OvLsOlcWKrW7pBjVduFY4HvyJVewq4fvEa21ollY3biOb4VhrluCSkgETuJrHa1GgSBddbW0XGWk/x/a2hctvhVe2ty4oZgrFhccDWeZyCdZMRXBin5ySRF96KALKuUOH2n0Xz7xgc7/aP416tLQLnqjvFY7LXQFxuF0VtaRQAvTvkrdAt/N3pbkKhGCgxmna2xnXQba61xYlrTGZpdyXbh802dA98wsr5SMd3joouO4UHxkErMcpIRTOms6+ypwdIsBJbC2xZYGANdPFcDcr0QvHeo6pZpqEkqEJUISoQnoQpVWkrUi25oQpbVnWqCRXUcGwKkaihJblvhifoiqCkq4vC1jatElRuXLLMSqsG0JzOWUBYkkajXUAida8Om17R3jZe45zdy1rnDUuEPcRgSBmTvsrcp/RYaelcwq7IQCCPt4q3Av4qpiVw4hZuhlXLBe3rmbSQdxqJ9ldNFtUum10iWtbqupPZXPg7eIbEEZbIuQlsRDCY5m2AOvsNepTwbWEnivOdjX6C0K+vyauLeQYszodbUwVEQDn8OvltT2LZlJuKcAQN6yMBhLyeK2ucM1rMt1V7w22a2WKsRA3En4V5eLpjNkB13L0sPVzNzEeasnEG0IZBBdPBeQ25LBVzFSTu0yB12rnOHJdla7x/rctjVMZiPyrTYN2Et3AZhmgYm6kzu0qk+7f0q6VIAWdHiBZJ1VxEBp8kGIwy3Zt5hZCBOZsTcuG4JkhVyEQCBrFddJ1Jom3osXMrRBBM+Xqnv3VGZQXaJbve+ChCfD9H3Qn2HQgVgHU7ktk7lsKdbMLx5JYW+m+a4ymFkXrQUk7z9ESOm1S0tnvjyj+1VSlV/aeils4U2pc3iyvcAiybNy4BlOWS4UdBPIa6KgY5kiIXNNXMQAZ5/woMerowYriVsmebLYu3A/SDaBCg+TCaxqUqcAtjlJWja7/AJZv4FS28Zcug92bgw9r/SNfVEMtJJFtSDc2HWfbR8K1156zdJlQtN294+/eivYOyUwmVTcK9651tC0VzZiQVuEk6kkHyrHGtAAHCEqBaas2+/2XgvGLf0j/AG2/E13UvlCzq/OUeI7MYm3aW9ctMttgCGJXYzEgGRsdxVGs0OyzdZikSJAWSbcVpKyIXpHyZ8Su27V5LbIgZ7ZZi7qwyhtsg21191cWKLwQWz5Lpw7WTLo81nfKbi1buVBsu30jNctlmuOXK6XCwnSNJJ3NVhHPIOYHzVYrcenBeeOK9ALzHBS4bA3LgJS27ARJVWYCdpIGkwfhSLgNUm0y7QKF7RFMOSdTIUZqlmU1CSVCESikqAVq3bpSrhGVolEKbCLrVBSV23BrfLTClb9hK0Ckq6turUrmVu3GARbGYZWQ93cdgQxkrmDGemm4rxAyT83qL+i9mZ1R/P3OvdmCY5cTGvsGs+gqTSE3N/BaZzu+6mXGm3lm06NmLgm8GeSsHVkOkdDVtaZsbeCRMjRbuDsrdGYrY2BlruWG/RdQkHfUQZ9lUK1UnLnI8f4ukaTJks9EWDw+YMShVSzAP847tABGoPeAbyNtq0fXqiGtffmp2VKSSz0TM6i4A5AtyQyrfRRmLK2dSrAsCC+5OvSuYsMEky7jr5b10C0BvdHor2JsWrzGHZUEyFvd73hB5MxuFgvn8KQqBsdyFUW+afRWCuHsgEi8wUAA/OLrS7QApS2RHMY0jeqY41BAYJ98lm5pHeL/AEWH2lvNYTvrfe2nZgoUqxthILHKbhYg5o0nqa3o5apLSB5KKtQsEtJ8/cLjb3F77sWa4czAAnTUDYHT1rrbhmhsAWXL8VUzZgbpWeMXwQA5gMGiBGZTIJEa7UbBs6JuxdRw7xXTcE4tdxV3JduhMql1ZbYzMw07vQdQx1g7Cuaph2UmyAtqeKe8hpMeC627eshOW9dRxpkNy0ZG+YjugW16VxPa39rPwugFxfdw9FDcsJ40xAYsAAt1EYysmeUrlUk7anSpc5oaAGn36rRjqpJE2WjgMY93Cubl094t4qShB8OaCcwJjyFZYlhDc0kzGqyZ/wDdAaF4lxITefrztr58x1r0KfyBY1fnPivY+3RY4IljLHDiTqD16bV5j35q7CtsMAGuA5/ZeDXl1r2WrjcvTvkrW4MPfYX+6QugMC6WzZSQQLZGkTvpXPiHgENLsq1w4l1mZjzj+VzXylYe8Llt7sZXD92QSc4RgrPDarJgwfPrVYVrGthhla4x5MNIAjguJRJNdRK4IXufydWgvChCKpN0yygZ35njOdJjWN/dXkdoVAWkcCF24VsPF+K8e7TgfOLsAAd4wAGgEGu/Cn9Nvgpxg/UcsJxXYF5jghpqIRKKSoBavAsEty9bVgSGuICBuQWAIHrFZVH5QStmsXsfbfhGGtYYrbsoqpbUJyw4gcuZskk6ieYz5mvJ2zjiGgOsffJerTpt2Li4cfeq8exC16zSvLcEeBXWtQsSu24WugqwoK27NaNUFaKrpVpLHwNq6C7d9bQMCTC3HaNEHKCMphRpmNfPGrS7oJPivcyuvAv0VvCYtnuOM1pcogyDquUGVAUkDXw+h1pfL381jv8A6Rr3cswlw5Ly3S9vuVB0kuVRwgZi+ULmnnP1TTLqYaAXb7HeFRBk91Tq3eXQpt2LjxmZmykXCxIzZnTMx20YAbb9dC5wOfNI96pQ2ILYKiv2HN0G1ZtsV1JTuzbIYFFTYBTOu3Si0OzuB8FWUWsQt3h2MazfN18PaP0fdrbtvhyykuCQCoAHWcxFdmHqsYwB7pJ0gbua5a1F9T5Gxxmbq9Z7Q20uvcfCOc+VUX6BnXKDmHijITBEHUzXQMRSdYO6LD4StEx1VDtPesYoW8mDNt0vW2YuthA9rUskq/NOmn4UCvRBgv8AuhuGrkaLR4jjME4RVwRAzgvOHshWtISHAeYPSIOsaTNMVaYuXDr+FGwrkxBUz43hV1YbBkBoWfmbL4toZV09s08wAnOPVTsq0xlKxuyvD8BZsv8APMP9IbjkM1q5d+jU8uqhssA67VRe112OHqh1Kq3VpWpwc8Mt8zoLd1nYqRbvochci2UyjlBQIYHUmdaTofYEEeISy1W3g+io8eTD3L1u7hbmIMJcBdFu3QjAoNc4OUEM0x6VyYgNZTLWhvMW08l04fO53emFR+cDOTfd7r5FNlsQzWraEGJVSAriY8x51gx5DAcvhF13CkycodHELds3EOHYi69wBxzJbVeh0K2QQQOhPma48ZUDxAkaa2RSY5tQTHr+V4hxX/T3f/kfzH1j512Ux3B4LKsf1CvVe1tgLgDlVhNgEy510OsH3aV5mzLK7Q4QV1Un5mOv05LxS5vXtNC84legdgMNZ7m414kHMCoKIQwA1ILsJ16Cs61IkTBPgPut6GYmBAnj/C5/5QXDXlC5YC6ZFyrBMjTMR8IrXC4WoynL2kTx/wBBGKeyQGuB4wuTtDWqeFzBe39jMw4ZbPeGMz8gQsoMsZJXr6Hzr5/GjvE8x4Gy9LCxIEec31XjXHWm9cPm7dI+senSvaw4hgHJc2LM1HeKx2FdIXmuCGKamFIgpFW0Lp+xFoti7AAB+kUwdAcvNrHsrjxZGzdK6qQ7wXpvyk4lxYcOFBJVTlYFREbdeleVh2uOJ72oC9J2UUDl6+K8fvV7rV5LldwOGYZWIIDTlPQwYMe+tAVk5p1XaYCyQqnoTHTcRP41YKzLTErXsLWoWZWiq6ValefWr97bvbsRpDMfiJ0A1/zt4rmUdYC95tN0qdcVfA8bbDUkmNfXadPOpLaZ3LYUzMKVOJ4gfnI35simT+jOXees6eypOHom8Kcr9FJb4leBzEgkTlOS2NdxBiR5+VPZ04gLUU3SpLfHL66EWtSNxpprLAEaCZ2NT8LTPFSc4N1KeNXW8aWm8zluEanc5WEVbaDG2aSEy15AJR4njhZlPcqqo08jXZMaDMWdgd9NK6m5YgLF1F41lTtx45V+gKxBzHEXmaCdQRmgTroF0moDGARAnwVNZUJmbKb8olCQLLljJn5zchTsCFKmT6GaVOk0fNc+CbmVBcGyLh/HkRMuTEPChSBctqBJO57omT09lU+m1zpcshtNGlTYLtCgMt34iScj2CYBOVSDa32En2xWZoibRHn95WpFQhK32hTvSwa+i5YAKW3eSwJ1DWxOmmhrR1JuWGrPM+b69EeN7SqWHdC+R+c7xLSkD9JMrjX0NQMJTMCVQfVDbge/FPwk4i5buWndbKoSGtsLivcZtTb5pM6mFGpIjKRrXtYnB0abGik7NbWy8jD4p7qjnVGZeXu33V2zxy1hO9sOBbR2W5b7vJcAkFSrhG5GlTp66xXmYnsytVouqtFhE7vSVvRxVMVwwm5n3ovNsdYZ7tx1BKl2aYjQtvHTesmDK0ArpqtJeXDRen9rb3/osot3I+beLlVdj0nWvJb3qzeXW66KTYY4yPYXk3DuEG7cC3GFldy1wNHsGm+vUgb619BSbPBee4Ebj6L1LhvG+4td1bxFrTJDd4A2VECAfWEGAdPvrtOHoPaMr4O+wv6wfVZNNVjyX08w3CTb7rH4zgbeKRkRsMrFSS2ZmZ7huZzcJKCDHKSDtOh2rpcWNoZXPzOmxMWHCxJWJFV+IzhmVsaD76AfyvM7+FNq4UYqSpglWDL56EaGvMrtLTBELppwRIuvZ+AX7acMw4a4oJmAYYiZ9CVGuwr5zG1HPlvA9F6mEpuzSAYj3yXiXFGm45/1m/E17FGzQuOvd58VnMtbyuQtQ5KJU5FIi0iVYau1+TLC58daETEn636JH1SCN/8AztXJiHta24mbLemLrrPlS0UcsTdOunQHqFFcGDvXfC76x/QAnh71K4TgNm211Q2fPmUpGULI1OYnUDQbV6VRxa2QuSgxrngOXUYPC23AOVgAbh1IYSurMdBABYHSmwv1XRXFMDJwJW9gcCgUSSwClpAgQWgMJ16REVtndwXCKTTaVp2sOC5JaTExA8JGhk6TqNK1zGFls2l+qJLBI0mugLiOq4VcHpBYx5FQDvtM5tvWvnXVYOi+kDryiThw1yxO2bKdvQbT7+pqdtxVzN1JbwjQcrL15obN7JAEe8Gh1UDVXKYYDXeW8s5gg/pD9nWPWgVRHJUXSjsYNhpCnYeIKAQOo1k+hHWqNQKsyS4BzqTHXlCET1EDbb1piqFZIIgJxhGnVGyydoY6xpBBWdNvP2Ve0A0KLEXRHBvPKmXyOUkyQOYwxHvWp2o4q2kQmawwGoJMGSoyr56TJJ6zp5Ve0m6TeB99UbWIHKrEmR4WUAxrESGOnnS2h3lDWtnRDkO7ZMsHLlzFpnbLv/S6A1QfwTMAyjRFOpMEHQag7ScsSvkZNPaOGihzG6lB3WaYTMAJOZllQROf0PXNV03kOklFWm3JlI9+K6HhvbNjcJdD3ug7zMQ7oumW5bEKXgmGlY+4+9VwbqNBtZzhB3L5enUFbEOoU2m3vX8rGxnFDcdkdldrj94SttO8BHKLZueiKm2hJIM1z4nCPbhxiZsbAT1hdmBqU3Yk0CDLb8lnXUBkFQsAEyxUnUDLLHQkEnrpJivIB3r1MTlnZtW1juNPcslXuFrJTultg4bvAQJIL/o6jmyz7xJxyNLgYuPFYNpQSB91zosqOVlk5V5gUOr6gwJnY6V0ueQJC6MMxrjkIuEr+AE6lvEAPDAEDUzqAPLy9dKG4gro+FbMjooruEQlfCB55zDa7trK/d7KW3K0+FaTaU3dBRyElshMEQNPEDLbaioDyTdYV6bWN5nRdbge0CJYs2BbtMqofp+9VANBo4dcyH4+k6xy1sPtLixmdNVyUg6mZlcNawaMQCbR5iASOVwDq05M0a+2u0uIAWtGk10gxO7mlc4aICm2iwC55QDtvO5Gmw+FQKt9V1HBMLJgBV/4JSYdVXSQ0XObyAE7E/WnStNrwK5vggf2g+Ep04KpnlGkdWG5jSX1qdurd2c0ae+q6XsNbs2cS1xy9u0iFXuKWKhiVjmWYkTv7KyxDNoA0nUrhczZv7omPRN2uW1dNo2i722LHP8ASQWMQJKxO/wNZ4Nr2lwfqta79o1o3LM4bZ7lgQuuYmWWZGWCA8DTXpt91dbiHC6pmHLHQNVr4HGEad0mXmGzSAxkg825gVTG8ysqwcLlq3rGKMAZFylQNJHKpMfW03NbAc1ywf2haFrEjmaBqsGJ0jbf2CtQNywIiXQuq4HgA1hCdyCf+I11LzTqvK8MQUVt8ygiSJEgbaV8pVs8jgvoqZloKsIg2Mj4a/fWRWkqU2fPUeyI+/X20g5UCntrPXX1DR91MgqpR9zB6R5iZ95j76YMqgUltiR4Z2EkT9/41d9yqVI1iIJEzpMrAHlvqKnPuVAou4nTfYyIHrGkaf10ZounKkNkxs4jaAZPXTzHpQHwnKPKdDrB9sk+e+3pFNEpKhGkkk+Zb/IplyJT2gfqnMR5wu/6RAoLpKJUeIsZxEqBAnMoIIBEqdAQCJGkb1tQqZHSQoqgubAU97M7l7vdGQAsLqEA0A9BJ9TJk7V0V8YajQL29FjRw7aTiW7/AFVW9hjlVVtWSELlAwAa4HEEuwE6NMCQAAB0mipjQ5gYUm4ctqGoDdTvh9IgNmInVwpIEAmWJEeY9nWuDamdbLqEAyk2GXILZTlmQvMQHIgtOsaAUbZ3FP8Adm3qI4NZAChQoIBB2DkM0AqdZVdZ0jpT27suqeVubNvVRuFWyTyt15pBknfVpM9ZOk0zXMStWvLdEzcNtwSpeFAggo0Ea6T7dtBU7Z0qtoUrnClhjqhYAcoKlQJmArmQ2kjrlHlVtxB+VYlgc/M6/mhs8NHdNbFy4czK+YNc0yAjKUJIJ5vaIpnEAGYuqLRnDv5/lVm4QsKGdmOu+YcjeNICndghk7ZfWrbitbKXUpcHD8qO5wphCqba6QqjSfMy3iJAkxERUisDddTXAeCM4J9MndprEo5BIE7gys+g21qdo3mgPve6qvwUsAGYgzlYgq4VDOZ1GYGdfDWrKzRdZ13ucwtZvR4bh9wXlYiEJUMym6VNvQHZySI6D3VrtmkRPv0XIaAazifP8wmucOutc5l5ASF53KIpkAgGdtDtJigV2DepfRBbbXzTYbAMg5gzcpGXKSZBgsWbUSBm084qnVWE2RSzht1o4SyD4g2wAhQ/3HaqD+BRUA1iVaUGdFA31OaCdtZ2Nah/NYkBSXbpCHMQWkDST7JO0R+FdNIybLgxNmlem8Jt5bNtfJF/Cu5eMvB+GYhggQme7JWDMcrFYry6uFaA55br06qKuNqsdladLrXwuPIgEA9DoP27/wCdK5HdnA2LoOvvgtaPadSzXXn37umONJ3A32EAx5f5nanTwTcpe6f4lQO1ajBl1g+ccP8AStWcWNAwHlJkx7QI6Vn8BUNx+J8F10u1nGzxE+fRE+PBIAE66wW2Gk6zrrsa7KHZX6bnvJHlvP8AHMK/8xl7sSQb7hHnv8VJg8WhUkyBmgaQSB13g61WK7LfTc2m35iJPALow/arKge51gNJ39VYv4tFJALGB4oWddSNv8615jcJUe6Ev8uxlQtfpEj8ILFxG3IjQ7EiZ2gjp506tCox0BXR7ZoPi9/NXQUA1Jg7SkAx6hvxqGYerUMNGmq7DjWNeGuBAOhNgfNQpeRisEatEeHm9VaOnWvQ/wAXWDiwxYSTMiPELI9q4cCzrzEb581dVQmhcAdZNzbbU67+tee6k91w3w/pdFbF0qXzmPL8ILrgkgMC2WTzEmNtQY5fWK0bg6wp5y0xMcp/Kv4imHZCRMTHLipMLZZgpSSDqAdJ31AYTSxNB2HdkqCD6/ZKliKdVmdpt5hSXbe8jUbgd3IJ1BnyiD765IM2/lJmKpuzQdNeShUFjoQT6iZHmRQ4Rqtm1GuAIOqnt4Uwfo+mpytr6Eg61mTwKeccVA1qJURrpGWD6jU6itQ0m6qU3dD6wgeYZh7zpp7BSLeCeZPdsayPhnEN5CAN9tayvomHKNxrMGNoBUfrGPfTgpgolw0iZO36E5fXT9sUjZPOoXsac4k7iVge3cwaocQqDuCAW/Xm21DD18oPTai/knmQ3bH2G8+b9UQf2UNJTDkL29iGmfXlj0nYzTE6FGZNbwp+qvU6jKfUnTf3TSLuKRcg+awxBUyRqTEN6wT+wVWaQpLkzWCZGp82A6e7yomIKnMn7vSACBvsfis7n2VQdeUiUdgmNCTHVs3wP99aZ73WblZS5MakDrqZ++t2OWDgocccxtINnuATO+oHs616ODu4rgxhhi9JF4DT0r1oXkLx9+GA3CGw1kXHJYrbx1xCSdSwQqPXpUCmPmhBa0m8J8Tw9bcF8NilBIEpiLbgEkATn21PWlsmuMqTQYb5QhOAth8hXHo5XMAUw7yoIBIy77ircwO1IjzUfDM+nqpDw9B+dxC/bwVw/ehqDQDjNvVScIyZAI8FFawC5myYu1tzB8PiE1PUzMGuyq7aMa0t00M9EHDiTBN9ZE+firFqwylcuJwPKIA+cNbn1IZD51jXpmrfLfjqVrSGzc05zDd3u3ROOF32Mp3Da/m8Va/aBUNoBokgk/8AILkrYZ1SoageL+X2Rjg2LH8Wc7zleww1/n61kaAa2G66zdR8JVHyEKHE8MxQA/8AS4iBoV7uQwO4lWMe6u/CijJdWPe3HeD6X80zhquza2BbdJv6n7BObThszYfEjKvIDh7sZtI2GgGus+4zomGaL2FwBebneqFF+YvcyYFgePkdB4qS/jSLcDOrHxSt8KfKQy/hXLQw7H1Gtf8AIN9gfKD912VXVjhovndrDjEcwQenqs4Y62yAFwrMdcxjLsDE7LodK9ItDMSBZzGj14TxIXkmnULQ2DrvGnMHcOS1sLxC0eVboyp4IuIQxHWGhvZtvXlYhha9z3DMXawCDHI3H3Xq4V/ddSGZrG3Ghk+BAMeCqXMSHZpM5pJOZdZ8x5dazo4U0e/OUjTf9l4L8RVL3ajN5W5j/asWcY4+sxkAzqdRtOvMKwqYRhGeoLk6aeO6yKWNqUjme52ltd2mpFkd/iTDIYAJ3YZok7Z50/8AFdeE7IZUzObccDEx/wASN/ovRf2lUcKdVuUO1JE9ZEdTyTObpIthtDzvmzMoAALEAgkJ6f1130Ng57q8fIIaAIJ8dxKbsRinuNEOjN3jOniLSByWxb4swBdcpTUaETMbkGI9xM+WtfPVsAxwJqEh5veR6RM+YC9b/IOdQzsgsbYwbz4HLbz8llHibkRIbWSDpoTJAHl7NqdHAUx+pUYSPReHT7arsoljTvneCOXh4Kzh+KRMr1BIkyFM7CRXK7swugzAOhOn2Xo0O3613VBAG7fHKTf1U+J4msJktqDEtIOvpzAeh9DpNYns17CWvPhdbYjtp4exzN94uJHmAqrY4SZUrqDEaa7kgnf02rV+AaGt2bpJ1/qFR/8AkuV7paYtAMD1V23ftsYGhHQuE0gayojWfWuY4CuG54MchN16VLthtUQ2A7g4x57/AOVFf4isQA+baA4LQNyJABFduG7HdV7znAN4xaeB4KW9t08hMS4H5R9wdCgw91LlxlDAwsk8w36REH1n76up2U6lhts8wSYaI197rLaj2xSrVxSpXtJm38fhWe6RdSWyzv3YKk+W8157sJWkNi55ret2g2ncgxx3KvcZJKgiQM2q5duobbTymugdl1xTFWLTGt/TVDu0qDamzc6DE8o8dEVrDB1DSIMwSRr0nTp7aWJwVTDuyG54DUJ0Mayswvbpxsp7lrIcrMAfRm+/9nnXnlhNwFHxtPainvOiquB084JBLA/31qaLmfMCPEQrGKpmb6WPjwUq2XB0nTpIgfHakKjQqL2kTKqW2L4/DId1lmGkgiSJj2D417fZzbSvIxlZr7NV/tD2oFrEXLc+HL96g/tr2ABC4VzeO4bZvocQLr2tc7qTpngbgbNAA0PlFXTxD2DKACofQY52Yqnh+2N+5FpbKXOUghiSXHXTQbdNa7D2eGsz1HR5LMVyTDR1UA7UYiEKry2mYyM5A08BbcKARoSd9a1HZ1OYL9dFPxTo+VQY7tXjT47rpOwCBNPTSfvrrodm4Z2hnzWbq9XwWMeI3cxbvHzHds7Zj7TM16TcHQAjKFkXOJmSrCcdxA2v3vfcc/cTSOAw51YPRGd4/cVJ/D187uG+1btP+spqP8Zhvp6lPbVOKK1xxx9Swf8A+ewPvRAaR7LonQkeZRtn8vQK2nam4PqWx7DiE/5d5aj/AA9P6j0/Cr4l3AK3h+2d1ej/AM3FYwfr3mqHdjA6O6D8IGJcN3U/lXk7fXfPED2YlT/zLDVj/hP+Q9PwVXxnLqrFnt8/1nxHvODf8cOtQ7sV27L1/KBjOM+o/Cv4TtWb5IS29wgSQcHhbhgbmBcUn3Vx1+zDSgvLRPMrVmKD5ieiMcVtsAWw1kgqWBbhm6jdpS+dB1PSuc4TcCP+39KtvxB9EzY7BzDYbCAxJBw+MtED9KFVoHrSODqG/wD7ApGsyYPj8qE4jh7eKzhgPTF423t6NaAqmUK7PkzeUflBfTIvEc/9KUJgDsCJ/Q4kn/dIqW0MQ0QAf+v4Ug0LxlvrdTDBYVxAbGAdMt/AXR+sTWHw5a7NAnmD+Fo7ZupilAyjdZL8nrMaXscPbhUuf8sUOBcbx6kBc/wGHMw0ieaB+zydMUy//JgcQv31m+mXEaW4ELN/ZlBxm4UN3gyn+PYM/bN237uYmrazLcMvxt/pFTs6m/V7uU3j1TrwO4fBewLDYZMTGnlqppZSHZyDm8EHANvlfG73/tTfk9i+lu2+kct+03wzVjSphj8xJ1vqFVLBvY7NnBtFxP3lQYfs/jLYYHC3GH1SGtM0HoTm/Cu3GVaVWNmcv1CIB8k2YJ7AWiCN17+dvtCK3w29bEfNb4kkuTaD5iTOmXUD0k+6ssXUFeCTMc4W9PDvYGsbA4mAT+eqqcUW6NUs3liDl7m6AfMRlgedPBUqTyfiiDwO8eYuU8exz7UWwBuE38tB6Ks7JlCsLltSZf6O7prJ3iT8PdWtOq4Vy9xDosNPVcnw7nBrYIGp/q/4UtriFqIlVUCFGZlPtIY6++a86uH7Qv8AmceX87vJehhYhzS3KzcASCfU381Wu8SVjo6Hbd1Gg9m1ZNwQDsz7DldeTWqVTU+U8p/qybvxurDf9IffUuoF96pMAWWZzN7xB1U1rFspJVj6aTv0BUj75rEYanUpxkvyN/MGekLqpYxwJuQNwIm/iI6qXsOmfH3G6Jaj3kj++uyhSLGwRC3w0lklcZ2txZuYy+0/nCP6PL+yupdSmxuPVsFZAbnjI8HdUHhbXaSp/wDNdGCZnrC1ksQ6GLJ4XddLqtbIDg8pMQCR/raV9DiQx1Mh+nJcLCQbLTRr3MvdqM4UuCMsgsyKdTynN/xKJGpnzP0P/wBDbT3vWhz/AE66psc15l7t0cLaXQBfCAW5nbLzQCVnQaVvh2sY4Pa8HN7speXEZS02WJ82PR7g98137F255We0HAJu6b/3D71BqxTrDR6Mzfp6p4f9JD7Vj8BTjEDeEpZwKEvc8rZ95FWH4gbgqhnNIXX/AEB7nFUK1YasSyM+roiF9uttvcZ/ZVfEuGrCjIPqCnt3ZGzD7Qj/ADtWtKrtDEQsnNjepA1bwpha3CuLm26tCnLbuIIVUMXbbJJZVliM0y0nTcTXm4rAio0gE3M3JP8ApW2qWOBiVtflQWNl7iAm2MSrMuguHEWgkxsCIBIGnpXmO7KkkMcNy1GLcIzN4qDA8fVEVirHEW7LWbbzyG22ih1nmCg3NwZzg/VFaVOynGp3T3TqpZiiGXF9yvJ2iXuMOve3FuWkVW0di0XGJnMckZMoDCGGo1B05qnZtYVHZW2Ph/v+Fq3FMDBJuszjF2w1+5c7wtbe7cYLaDKyqxLLPeIB1gqPjXoYRuIbSFMNgjedOi56gpF5dMzwWE1zWvVDbXWAYEwu+z4UGm07k8qtWuJ3V8Ny4vsdx+BrJ2GpHVo9EwXDQlWrfaTFDbEX/wDe3CPgTWTsBhzqweiraVBo4+ql/KnE9bpb7SW3/WU1mey8N9P3VDEVh+5Ido7nVbDfaw2G/EIKk9l0d0jzKfxNXeegU9vtW4/NWPcjp+o4rM9k0z+53qqGKqcB6Kxb7ZuPqR9m/i1/7xrM9jt3OPoD/CYxb97R1Urdu7sQpvKehGJuGPWHBqD2L/yH/UKxiz9PUrT4P2vzhRdx2KtPAktbsvbJ8wckgdddq4a/ZlamTDARyXQzEU3C5IK6XC3Ll0E2uJWrgEzNmy0QJMxFec9haYcyPVdDYdoT0VTCDFXc7ZsGbS+G49hSHAGraNoN/hUENFsqZaeKq4OzfvklcNw97ckLcNkqHgbqNTE6UiGjcVJaeKLE8HKiXwWAjzFxrf3laBG6UiOYQ4YvhFd7XD1EjmNq+HJAnYHU7nagxvlAbwhePYy8S7EggliTO8k0iU0ODxKBcr5hzSGADaRBUiR6GZ91XhcRsnSEqtPOIVhLlk/nI10lG28+Wfh6V6X+UBEFvX+lzfCnj0VhcaXzTfXUZDnLyyhg4Pg0GYZt5mZ3NRtsKf2n35p7Or9Svni945h3ths4ykZ7I0IcGJIie9c+0+6m34TW49+aZ2vJZA4YzaqrEnMeRg3hME8s9TXZtMOTOcj1CzyVBuTNw26vS+ParftFatcz9tXqEodvZ0Vd1Yad58VFbtbV/a+VPd3tQ5X80PtBH4VqDiBvCJZwKLXrE9Y2rspOdl7+qVtyJK1lIqU0wQoCMGnKUI7VwggjcGQdiCNiPI1LgHCCpNlex3Fr11VW7cdwpJXOxYgtEwTrrA+Fc9LCUabszGweSC5zhDjKp5q6oUwrfDsd3TFslt5UrluLmXWOYCRzCND7a58Rh9qAMxHhZU12XcD4qLGYnO2YKqaeFAQvuBJP31dGkabYJJ8UG5mI8FXJraEoTihCekhKhJKaE02anCITZqIRCYtRCcIGanCoBMLlOEZVLYxrIwZWIYbEGD8RWVXDsqDK4Sm0Fpltlew3aC8ilc5Klg8Nzcw+trv75rgq9lUHGQI8Fq2tVaImfFdDhflGxKkFu6YdRlKz7wdPhXE/sRkd0lV8S+bhWMHcu8Td2W6ttgCpRocBT+ip/W0OnWvPqNODdlc3N0VuY3ENmSFvcP4eOHWX72+DmUxmIVA0HwAnczr5xXHiK22dOWPe9bYekKdpXi2JxOZ2ad2J+JrnJWpuVSayw8/jXEHLWEJVh51QephNmaqD0oTG6asPShN3noKsVUoUtvGuvhZl+yxH4Ve1RlU1njN9WLLduZmjMcxJbLtM7xVioEoKsfw/d6lG+1Zst95WtW1yNCR5lIiUY48TvasH+YV/UYV0NxdQaPPr+VORvAKa3xq31w6fzbl0frM1bDH1vr6D8KDSadR9/wAohxawd7N0fZvIfxtftrZvaNYbx6fgqTQZw6qT5/hj/wC+v822/wD1rWre1Ku8DqPykcO3mpbN/DH884+1YI/Vdq0/yrvp6/0oOHB39P7RxZJ0xNr+ct9f+1H31q3tVu9p6flScNzRnDL9W9h2/wBsi/rlasdq0t4I8vxKXwzuI9+SdMDcbw5G+zest+q5rUdpYfeeh/CXw7/ZCT8Mvj8zdPsRm/AGtW4/Dn94+33S2D+ChuYe4vituPajD8RWoxVE6PHqEjSeNxWn2bxuHtm785UMCkKMisQ0+IMTK6SIG8jyrgx4rVC3Yn0MK6RYyc46K384wfdKEX6QuplxchQLrZs5UnlNrIAFkzPtrlccfmknduhVOHiFOmHwOa+TcOXM/wA3Az6p3RZCSRObOAus7++l8Tjg1ojxsgMw8m6y+M2rKJbNpsxac30ltyNtGVNEMk9TI9Qa7MFia9SoRUEDwI+6zqU2ADL91khq9VZQlNEoSmmmgJolNATTlUgJolNDmolOE4epKIWjwTij4e6ty3qwIEGcpBMQYrzO0aDalIk7ldIlrrLqvlCfLhVZ2L3HKjMYACzmhVGg2r5GV6MAArywvWRKlS5vWuFapjcPmaaE3fHzpykha6T5fCnKSiJpyiEJNVmUpLVByE81QclCTVWdKE81YeiEpqtoiE+antEoRBj509oiEjcNPaohDmqtsiEppisiESuRsfvq9uUoVq1xS+vhvXR7LjD8DRtQiFZTtFix+fun7TFv1pqdo3gE7oj2kxH1ijfas2W/FKttaNJ9SkRKNe0j9bWHP+yC/qRWgxTx+4+pU5G8B6BP+UAPiw9k+xr6/hcitmY6qNHnp+FOyZwCmt8cs9cNH2bzD9ZWrYdo1/r6D+lJosO5SpxTDHe3fHsu22/G2Kv/ACdYbx6H8qPh2c/X+k54hhOpxC/zLTf9a1oO1avBvX+0fDN4lQWsXYbPNxlg8k25ziNzDcp6RrvWv+WP09f6S+H5pPcs5ZF9ZicuS6GmPCDkgn3gVo3tZpN29QmaB4p7WHVlBF6wJE5WfKw9DIAn31f+WpTEH35o2JRDh7Hwtab7N6ydPZnmrHalDeSPIo2bksPw13UOquyHYqpbb2a1R7QozGYKMr+CM4dlBBRxGjAqwIkbGRppUOxVJw+YeoWZY+dFX7S8Tuulm1cK5VtKyxlPimCYAgwQMusV8rWc0OOVekCcoC56a4y5VCmNcq0QGmhCTTSTUJJ6EITTQUlqkkqEJHeqUp6aaemkmoQiqkITSQmoQmoQnppJU0JTQmiDGmhSqapCKKoJIWFUChR1YUpUJpUISpoSolCVElJPNOShT2sfdTw3bizvDsJjbY1Lk1WuOWJJJJJJJJkknck9TXJU1VBBWSp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70" name="AutoShape 10" descr="data:image/jpeg;base64,/9j/4AAQSkZJRgABAQAAAQABAAD/2wCEAAkGBxQSEhUUEhQUFhQXFBcXFhcWFRQXFRUWFBQYFhcUFxgYHCggGRolHBQUIjEhJSkrMC4uGB8zODMsNygtLisBCgoKDg0OGxAQGywkICYvLC8sNCwuLywsLCwsLCwsLCwsLywsLCwvLCwsLCwsLCwsLCwsLCwsLCwsLCwsLCwsLP/AABEIAMIBAwMBEQACEQEDEQH/xAAcAAABBQEBAQAAAAAAAAAAAAACAAEDBAUGBwj/xABOEAACAQIEAwUDBwYKCQQDAAABAhEAAwQSITEFIkEGEzJRYXGBkQcUI0JyobEWQ1KywdMVRFSCktHS4ePwM2KDk6KzwsPxJFNz4hdFhP/EABoBAAMBAQEBAAAAAAAAAAAAAAABAgMEBQb/xAA5EQABAwIDBQYFBAICAgMAAAABAAIRAyEEEjETQVFhoQUicYGR8BQyUrHRI0LB4RXxYpJywgYzU//aAAwDAQACEQMRAD8A8YrNdSY0JJqaEqEJUITTQlKbNQiUpoSlKaESlNCJTTThLMmmiEsyVEIlImiESlQlKamiU1CSVCEqEJUISoQlFCE0U0kQX/MUk0Sr7fhQmrIzxGUxUwFUlQ3FPUUwkZQhD5U1KfIfKiEIltHyohCuYbDv0A98UwEStCzhLrHZPw/CgpLas4bFKoANoADTenATXGFKxlbkJslNJLJQhLLTQmK0JJZTQhLKacISymiEJihpwkUxSnlSQlKeVSlkp5UkS26MqEYs0ZUJdzSyJpdzRkKqQl3JoypSEu5NGQoT9yaMiJS7g0ZESl3Bp5ESmOHNPIkm+bmnkKSlTDGjIU5U+HwhmlkQtMYUxWZatAQqF/DGatrFm4oRhTVZFOZOMKaeRLMpbeFPlRkKMy08Jhj5UZVMrX4dhtaWUpgrfWxpTypyudHyaY8/mR/vLf8AarHZOW+cKVPkt4gfzS/7y3/XVbIpZgpl+SfHn6lse26tGyKM4Uq/JFjepsD23f8A61WySzhSD5IcT1vYUe26f7NGzRnCkHySXPrYvBr/ALQ/1U8gSzhGPkpUeLiOCH8/+8UZRwKM4RD5MMOPFxTCD3qf+unA4FGdL/8AG2CHi4thvcF/e04HBGbkiPyecNG/F7PuVP3lPy6qS48E35BcJG/F09yp/ap3+nqpLkh2H4MN+Kj3KtO/09VOYI17G8EG/FG/or/Zov8AT1RmCMdk+BD/APZXP6I/d0d7h1RmCL8meAjfiF7+j/g0d7gPVGYJx2f7Pj+PYg/zf8GnDuA9U86f+Buzw/jeIPuP7mlDuARmT/wb2dH8YxJ9zfuqcO4BGZOML2cH5zEH+n/Zo73JGbkny9nB/KD/ALyjvckZuSY3uzg/N4g++5/ao7/JLNyTfP8As4PzGIPvf95Th/Ee/JLNyS/hXs6P4riD72/e0d/iPfkjNyRDjXZ7pg7/AMW/fUd/iPT+k83JSJx/gA2wd74n97S73EeiMx4I/wApuBfyO78f8WlB4j0TzFAe0nAv5Fd+P+LT73Eeiku5JflHwL+Q3fj/AItPvfV0RPJL8pOB/wAgufH/ABKO99XRLNyTjtNwXpgH+I/eUX+roiTwVm32l4T9Xh7e8j+1Sv8AV0RJ4K/g+0XDj4MAB7SKk/8Al0Tk8Fe/KDB/yJfiP6qUc05K5LFcOUBTmvIDAAa/dlixABPNp7jXztLH4hzoJle8MJS4K0OE2oDRdyBhJe9eGeN1HNGvu3rMdo4jNcyj4SjwVnE9nrIkKjHllmN26Vt5tl8W4jr50342u2IqSOQ3oZhqR1aqvDeDYd5y2u9MkA5nKgLoS3NrME062LriO9C0OGpN1ACvYXgWEKNNq2xViBEy7t+bknpO3sqfi6rhd5Bi1teaTqDA6zf6VXG8Hw6XVRrVoOd0CaAKCfviJ9aKeIrQZJtxWzaNMtkNEK+eFWkNtmw9lJbkQ21OZjygMY19lZMxFf6ieanZ0iCBuVvEcKsw5tWrXdqPpLndpOY6sAI0A0286b6zpljnEc1NNokB4udAqXBMIlz/AENm2ZJAZkUZVXZhI1mJ99OtUqWaXGeRW1VtNgl1vBcN8o6It4BfGARcAULzTpsI2rv7Pq1MhzablyYxghpjUdFwl26a9QVF5bmKE3z51W0WRamGIPnTzpZU/wA4PnRtEZU/zg+dLOjKl84NLaKsqY4g+dG0RCE4k0Z0oS+cmnnQhOIPnRnQgN40Z1JCHvjRnSS740Z0JxfNGZNH3586MycJu+NGZKEhiDRmShEuKPnRmQpkxVGZEKxZvmnKIWzg7mlEqV03CdqUqgtYGqSS4x2iQXwLqAi2sougPhjY6eeh9Ir5xtF1RkttuX0GYUxE6pYztUrpaGX6Iu0g6E5WzDYaQpH3TVtwxEN4dUmvbGfirDdonXClskG45zaAyDOgjfce6o2QD9nx3rT/AJu3J8D2rCqVtWymW24DbpoFMjTcQ2+o/CvhyxznEzPqFIcKjoKXAuOO11T3e2Z20glz1IY+QAJHlSqUQxuYGY0lXepbcok7UXVuOz2WuOSVEI4YrqTl05htppEUOwwqMnNE3KT3BvdaNE/EO0t4ukoSFtIQpRyEfJAJP1Tm1mOnStNkHmSY3WVNDWiBqdfwpeK9ortrC2lJyliZA5s06aAHVesHes2U5eaf7dVUNZ+o/wCbRPg+110nJbssh7u4EKq50yAjKsDUZTp8Kv4fZEvza2vwWTQ17u9pOvguK7X425dS33ltlYF5ZkZWacuhJ8URvvrW9BrG2aVOKOYA398Fxd1a7QV5rmqBlq5WRamy0SllSiiUoTUSiEjQnCE01JQzTUJxQmny0pTylCaakoaalKhCU0ISmhEp5oRKeaSeqGmkiU0IVvDPQhb+AO1Ukuv4WvLQmtIVaSor2eWCxs3jBZS4LFQATqImTHQaa9K8RtQlucGy91+TNEXUuC7PFEV2TICoZR86UOGO5CkiJGmvlVVnFjZkKKcOOWD1WjhbVlMq5L+wLp3l8sCw0Di34RtGxI+NYF7s92j8rWBB7yj4ldS2yqyOADJtXe9ysmVhIW94tSp89KsNeSc4j7hHdMZXLRxDWiql8M1rRRam1cs5maAwBSGuNpoPupONdrACAeaTdmXQHFO6ItvP3F9VHjuEYzNprLMWiD6DSl+o9gytEcbXVg08xBcfD3dRcAvnIQmFN1wNLi4dLsAsTqzDxFSu8mtQ2pnmla1wf4Gizds2gbQ9VE3C8pL2sEVuW4fR7ThCDoBznMdDygTPSppmpnjPMLQGmGDM3VatniY+dKbyXGvu4yvdtOjKANFQkgAGOo6mpfVqkEQD90nMplgymB08/wDa575V1YgZkURdaCHzbzoRAisMIRtXceCbgDQEHhuXll23XqgrhIVZrdWCoLUJt05SypjbpyllQFKcqcqBhTUkIDTUFJVpyk1q6jsZwqxedu+ZcwUG1bZgiXXzaqzHyEkCRJAE61yYms5gt5xuXXRpAm62u2/DcMlvNkSziMwC2reUZrcGXuW1ZhbIhYhubNJ9ObCVXOtJI4lb1qTRovP7i16YK4HtUJqlgUNNSlQhKhCVCE9CaIUk9yGmkp7DQaELo+GNMU0l2mA0UUwmtAVaS1buCHMzOQPq5VRhMSSC3u0A8q+UpOpsaNpPKNOq+gJcT3Y5rMw+DulIVrOaDnzo6xmJOjAkHeNB0q6takHAwfJVD7iVpcPwd0MtxbgZlVUbcStqYczqJmJnrUOrdwhoMa8YSawAjNr91LYuMGIDNmaFziT6mHJkf31iazy3Xxlb5W8EeLwzXmZS8E805iQCjAgbbyNhVYfEOaJueA4qXtbliEeJtOAq3CSVgZRqQCxJJXbSdp6UGq7ORcK2ZY7qsXbr3EJZ2hmzAEkHTSAomBrtUGo/Pc3Q1rGmAEOA4eyjvWuupAkZBayKSeRWzpIaImJ2MdK6i6mBcEjiJ18Vg97nHLbw5KnhsK7sA90Iwu5kK2TcByiQxYsoAktoV99aUqlFgzSea0rBzm/KI8f6Q9r+EnGnJbcKcxebjnKABqCQviPSJrClWYKjn7uqgtIoZY4aBcdjPk8xCDmayGjRMzZjPplrq+OYHZSCPJc7KJf8p/CgsfJ1iXBbNZCgwSzsBP8ARqndoU22um7DlpjejsfJpinAZTZMlhGc5oU6sRl8O2vqKZx1MDf6aeKh9LIYdZVcX2BxCGM1k6SSrkgeh5d9aGY9h4rRuEe4SEOM+TrFW0zP3I0kL3nOR6CP20N7SpEwJ9FLcOXmGrjL9mK9FrpXK9irEVqsCFqdnlw3ej50HNogg922VlJ2bYyBrp1rCvtMv6evNa0mtm69Ks4fCIy/NAmSSj3rINyZQHI/eZmtgyBmAEyRNeSNsQTV9Db0hetTFIxlmeCO/hrBkXLatYtqSVdVt2bJLDVXADMxnwAnxE9KVN1QtMG/VbV20w8B1lwPa1sGCBhUIcO4uEXC9ogRlNokeHxV6eGFaP1CvKxDqV8q5ZzXaAvMcUFNQlQhKhCVCEqEJ1oTCIpSlOE600lrcKxWUiaaF3vDcYrAQaYSWotyrQtjC8UtZGNw5hZXKB5M0ZjPqdfKvlNm4iHnXQL3xrDdd6HhV+wOa7dDklnK7EchIGXfZI1p7EkhrhAA9Vbn7mqbh3FEdsmflusSRGotLHKfSSTPqaWxexu8Dem4iee7xQNjbNy6zd7lRQVW2SFkwSdTvovTakaTmtIY3U+NlebKAHaqzi+L2bdwd22VbSyRBhzlGQg+hYH1g1YwpDiWSee+VEnJ39/2U3E8ZbyKgcrdu8z3CP0jBmNBp16VTaOYh2pGqbJBn9u4KRcXhrVtmzZ2hFVgQx1UkE5dPqn20hQdUBc4Xmw080sz3uEab1Lw3iNthluvnS0ud4GjXIzT6GCNPOZpmmWw10hvBS4Ekmn8xt4BUrF+1cZ7jXhkjKtskAhQQTM69RqPWszTc1oYG679Vs55YA0C/HmrWM4tYt3otOFSzOYH6zLyqV/nlTTNAtd3JPA8+KzDH7P9XU9ApeK4+2tsfSAYq9zZ2EAEkKAw6DaPjUup7TvE5jN0UmOzadxqPB2sNZTNeuZ8lsQZEksxXQA6mRvSFPaZjpGg3lJ9StUOWmIkpcIx4f6I3E+lkuRH+hkhR/qnxyelNoewQCWg2M6KazROYXLdBzUVwpiL4XD3VWzbIJBAJLagCJ8O/wAKze0U5MTwWjXOpMmoJcft+U3E7lpLS28O6/OboBGcgjnnQnz0MCn8L8pN95jcim6o5xdU+UWHivn3GnWvfp6Lz6mqznNdAXK4qSzUuVsXo/yVYHNdu3czA27cZViG7wMpzT0EeRrxu06uVobxXbQEuCvfKdhCcPYulzoxthPqgQzlt9+nsrPs2pLi2F0YmJPuV5PiK95q8eqVXNaLmKahJKhCVCEqEJUITihCMNShXKaaalS2npoWxw7GlSINUFK6qxxflFVCJXRYZEe/fS4w7s2g+ZlbTKQHmMpJ1HWvl2khjCdxXvOLg+OSsPwfDhzlBVtChDtOQrqqAyCNzOokwNa6q73TA096optBAKp8L4UquTbuyoE5bqMWgtHKBvuNag1ZpxUHotAxzNFZbgFvRiUYsZK/Thc3Ulp5iPSKoVmhoaDf7KTTc4mR11Q2eHWXstfNxu8FsQigGGCGFOZ9VBUzIk100zlqZDv0j+VBLyMwt4rq+Jdj8P8ANlvHEXXZUUgq1pFGaAXhV2AMxPSJr0WYdrCQBqvNdjHu3q8nya4UIUF+/BgtDW4JHXwabmgsEzCgYp4BA3rmk4Mtnvka+Cyu1ok2RJGhUl+8BBII2mOtefjAwGDruXq4SrUeBEeeq864xNq4UDkhGMHaD1jUxr61owZmgqKxLHZZlVbvGLjOzsQSxkqQMhjblptpACAl8S+ZlS4/tDdulJyrkEDIMvSNdfLpt6VmzDtYTG9UcU8gXjwW32Pwpvi6puBQwg+Ll1nMMoPXSPWs8RDACVrhy92YhdTb4FdwxDWzbvkrGZme06yNJQrmyxqNda5676Tu7PoFpTe8mC243m/VUMN2az2z3l9hfN6BaRQEUmIY3Too13HkK6GOpwIKTxWJOf5dbHoAtfEdipsW3a++dU7shCjI0CdGiCNY91clarsiSIIlKnXcXBlxHl6heJ8QSCfbXqUzIXDV1KzGroC43KS01SQrYV6T8l4vFcR3T4dBFrObzRIl4yiCZ36aabV52Lw7KkZjEc4XbQcZsCfBB8pGOvd1bs3GtMFdmBQdSI0P6OvkNazwNKmCSxdGJY9rcx3rzW6a9cLx6ihqlglQhKhCVCEqEJUITihCVCEhQmjWmhW8OasJLVS5pWihesXrOc3JBaVC6CMqudTrOpygR+Br49lUsbAAidfwvog3vAqlaV7ICOCywMo6rvKtAllBOi+vWuh9YVh3SrYwNkhSnA3GXIFInVAeXbmKuBEgQ2mo5qTKzM06xqnU7zbFXbuGRrYU2LSKdGIRVYksYy3IGXT2daTcYQS1tx6lIUW6n+lOuGtKpZMPZOpOZ1N5ggAA52Jg6dDV08c8PtaUjQa75iShsYJXJuZMJIIZbhuKJaIE8mu3l6mutlR7xlzkeP8AtQ5rQ75J8FXwHDlcMzYa2FLPztctooUEahs2hkH6u1avq1BDWvWZaySXM9FN89S2xsizh851Lj5oyMkBQoe5E+yJqIrNlwdI36lWdnmGZpHDcuG7X4S2t0LaTIMi5udHBfXMwKkgTppXZhwXsn31XJiHDNIWCcPXRslzbRDZw2tIUymai7fsDw+2xuE2nuXVK5QNbZSGzB1zCdQp91cmJmmAbRzXTh3ib/2uuv3bLsEXDfTATcVEuI2XMIg54C+cedcVQ1MuYwG8l0syBxlx5Shx2Hso2RVvWLj8xVS6wSscqcxPKNSTvO21RUFRxALB97K6IEF5db7+/BW8NaDYFBdts7qzgm4gDaaiM8HaDI01rDFUskFtpPsIoPftj3vfkvAuKDmPtP4161LQLkq6lZLV0LicitigptXpnyYXsPbS+10uX+jCIty7bDA582Y2xJ6aV5+KcARLcwXfhg4mAY5xKqfKNhrQVHW4+dmYCy2c93bABBzvq0sW3/ZVYZ4dMABa4uTFyefE+G5ed3a7wvJqKKqWKVCEqEJUISoQlQhGopKgnK0ITBaaSlt2ielNCu2MOasJFaSYcxtWilerjiNu3dPdssLyid+8JgH/AFh4vWYr5MUX03Esvz+69/VveR4jIbqWrVxeWDcLasTA0B66kT5VGQUwXa23aStGuMd7yVi7ftIbYDhmIzXCxEhIJMH2A6eQNJuHLYOtp0tKA4kGbcFNxC8rIHDIb13wKTyqNFAE7ftJq9kXOzu84/lNhAtuG9TNZW3aJuOpZYCKdELZZ0nafPpSFMvl7ePmqz96N29Z2HtI1zIuEtkrAdStoAMyyzRccd5sSCZEV3te8EGRwGseaxdkuLqDE2m74ZMOS6SSEVblsqy5FAKl0XWDrEQa0DSA7aEeW5ByW1A571vYLENZxC3ruEColp1VF+a5wzlDK5G8UKw5iDzada7KDgynFRw5ariq0zVH6YPOStFu0dsXjdbDXgqoEClbJYXCxlkUPqCCASPIVvtqfy5rrmGFrESAoO0vFLGKw9y0MJdFxkJttctWlAYSAcxbQzPrQK1NhBLhHn+Em4es6wanwfEMPZwiWvmzLcW0FzLYR0F1k8WYSJLSdffVmpTnMHgjzUmhW0LSrWF4rgVQW2wxzKOYDClwGjM2qqQepkUszXXDgmaVZurSuf4rhLFy89yxZvpba2jZrQa2AZfMDb0OvLsOlcWKrW7pBjVduFY4HvyJVewq4fvEa21ollY3biOb4VhrluCSkgETuJrHa1GgSBddbW0XGWk/x/a2hctvhVe2ty4oZgrFhccDWeZyCdZMRXBin5ySRF96KALKuUOH2n0Xz7xgc7/aP416tLQLnqjvFY7LXQFxuF0VtaRQAvTvkrdAt/N3pbkKhGCgxmna2xnXQba61xYlrTGZpdyXbh802dA98wsr5SMd3joouO4UHxkErMcpIRTOms6+ypwdIsBJbC2xZYGANdPFcDcr0QvHeo6pZpqEkqEJUISoQnoQpVWkrUi25oQpbVnWqCRXUcGwKkaihJblvhifoiqCkq4vC1jatElRuXLLMSqsG0JzOWUBYkkajXUAida8Om17R3jZe45zdy1rnDUuEPcRgSBmTvsrcp/RYaelcwq7IQCCPt4q3Av4qpiVw4hZuhlXLBe3rmbSQdxqJ9ldNFtUum10iWtbqupPZXPg7eIbEEZbIuQlsRDCY5m2AOvsNepTwbWEnivOdjX6C0K+vyauLeQYszodbUwVEQDn8OvltT2LZlJuKcAQN6yMBhLyeK2ucM1rMt1V7w22a2WKsRA3En4V5eLpjNkB13L0sPVzNzEeasnEG0IZBBdPBeQ25LBVzFSTu0yB12rnOHJdla7x/rctjVMZiPyrTYN2Et3AZhmgYm6kzu0qk+7f0q6VIAWdHiBZJ1VxEBp8kGIwy3Zt5hZCBOZsTcuG4JkhVyEQCBrFddJ1Jom3osXMrRBBM+Xqnv3VGZQXaJbve+ChCfD9H3Qn2HQgVgHU7ktk7lsKdbMLx5JYW+m+a4ymFkXrQUk7z9ESOm1S0tnvjyj+1VSlV/aeils4U2pc3iyvcAiybNy4BlOWS4UdBPIa6KgY5kiIXNNXMQAZ5/woMerowYriVsmebLYu3A/SDaBCg+TCaxqUqcAtjlJWja7/AJZv4FS28Zcug92bgw9r/SNfVEMtJJFtSDc2HWfbR8K1156zdJlQtN294+/eivYOyUwmVTcK9651tC0VzZiQVuEk6kkHyrHGtAAHCEqBaas2+/2XgvGLf0j/AG2/E13UvlCzq/OUeI7MYm3aW9ctMttgCGJXYzEgGRsdxVGs0OyzdZikSJAWSbcVpKyIXpHyZ8Su27V5LbIgZ7ZZi7qwyhtsg21191cWKLwQWz5Lpw7WTLo81nfKbi1buVBsu30jNctlmuOXK6XCwnSNJJ3NVhHPIOYHzVYrcenBeeOK9ALzHBS4bA3LgJS27ARJVWYCdpIGkwfhSLgNUm0y7QKF7RFMOSdTIUZqlmU1CSVCESikqAVq3bpSrhGVolEKbCLrVBSV23BrfLTClb9hK0Ckq6turUrmVu3GARbGYZWQ93cdgQxkrmDGemm4rxAyT83qL+i9mZ1R/P3OvdmCY5cTGvsGs+gqTSE3N/BaZzu+6mXGm3lm06NmLgm8GeSsHVkOkdDVtaZsbeCRMjRbuDsrdGYrY2BlruWG/RdQkHfUQZ9lUK1UnLnI8f4ukaTJks9EWDw+YMShVSzAP847tABGoPeAbyNtq0fXqiGtffmp2VKSSz0TM6i4A5AtyQyrfRRmLK2dSrAsCC+5OvSuYsMEky7jr5b10C0BvdHor2JsWrzGHZUEyFvd73hB5MxuFgvn8KQqBsdyFUW+afRWCuHsgEi8wUAA/OLrS7QApS2RHMY0jeqY41BAYJ98lm5pHeL/AEWH2lvNYTvrfe2nZgoUqxthILHKbhYg5o0nqa3o5apLSB5KKtQsEtJ8/cLjb3F77sWa4czAAnTUDYHT1rrbhmhsAWXL8VUzZgbpWeMXwQA5gMGiBGZTIJEa7UbBs6JuxdRw7xXTcE4tdxV3JduhMql1ZbYzMw07vQdQx1g7Cuaph2UmyAtqeKe8hpMeC627eshOW9dRxpkNy0ZG+YjugW16VxPa39rPwugFxfdw9FDcsJ40xAYsAAt1EYysmeUrlUk7anSpc5oaAGn36rRjqpJE2WjgMY93Cubl094t4qShB8OaCcwJjyFZYlhDc0kzGqyZ/wDdAaF4lxITefrztr58x1r0KfyBY1fnPivY+3RY4IljLHDiTqD16bV5j35q7CtsMAGuA5/ZeDXl1r2WrjcvTvkrW4MPfYX+6QugMC6WzZSQQLZGkTvpXPiHgENLsq1w4l1mZjzj+VzXylYe8Llt7sZXD92QSc4RgrPDarJgwfPrVYVrGthhla4x5MNIAjguJRJNdRK4IXufydWgvChCKpN0yygZ35njOdJjWN/dXkdoVAWkcCF24VsPF+K8e7TgfOLsAAd4wAGgEGu/Cn9Nvgpxg/UcsJxXYF5jghpqIRKKSoBavAsEty9bVgSGuICBuQWAIHrFZVH5QStmsXsfbfhGGtYYrbsoqpbUJyw4gcuZskk6ieYz5mvJ2zjiGgOsffJerTpt2Li4cfeq8exC16zSvLcEeBXWtQsSu24WugqwoK27NaNUFaKrpVpLHwNq6C7d9bQMCTC3HaNEHKCMphRpmNfPGrS7oJPivcyuvAv0VvCYtnuOM1pcogyDquUGVAUkDXw+h1pfL381jv8A6Rr3cswlw5Ly3S9vuVB0kuVRwgZi+ULmnnP1TTLqYaAXb7HeFRBk91Tq3eXQpt2LjxmZmykXCxIzZnTMx20YAbb9dC5wOfNI96pQ2ILYKiv2HN0G1ZtsV1JTuzbIYFFTYBTOu3Si0OzuB8FWUWsQt3h2MazfN18PaP0fdrbtvhyykuCQCoAHWcxFdmHqsYwB7pJ0gbua5a1F9T5Gxxmbq9Z7Q20uvcfCOc+VUX6BnXKDmHijITBEHUzXQMRSdYO6LD4StEx1VDtPesYoW8mDNt0vW2YuthA9rUskq/NOmn4UCvRBgv8AuhuGrkaLR4jjME4RVwRAzgvOHshWtISHAeYPSIOsaTNMVaYuXDr+FGwrkxBUz43hV1YbBkBoWfmbL4toZV09s08wAnOPVTsq0xlKxuyvD8BZsv8APMP9IbjkM1q5d+jU8uqhssA67VRe112OHqh1Kq3VpWpwc8Mt8zoLd1nYqRbvochci2UyjlBQIYHUmdaTofYEEeISy1W3g+io8eTD3L1u7hbmIMJcBdFu3QjAoNc4OUEM0x6VyYgNZTLWhvMW08l04fO53emFR+cDOTfd7r5FNlsQzWraEGJVSAriY8x51gx5DAcvhF13CkycodHELds3EOHYi69wBxzJbVeh0K2QQQOhPma48ZUDxAkaa2RSY5tQTHr+V4hxX/T3f/kfzH1j512Ux3B4LKsf1CvVe1tgLgDlVhNgEy510OsH3aV5mzLK7Q4QV1Un5mOv05LxS5vXtNC84legdgMNZ7m414kHMCoKIQwA1ILsJ16Cs61IkTBPgPut6GYmBAnj/C5/5QXDXlC5YC6ZFyrBMjTMR8IrXC4WoynL2kTx/wBBGKeyQGuB4wuTtDWqeFzBe39jMw4ZbPeGMz8gQsoMsZJXr6Hzr5/GjvE8x4Gy9LCxIEec31XjXHWm9cPm7dI+senSvaw4hgHJc2LM1HeKx2FdIXmuCGKamFIgpFW0Lp+xFoti7AAB+kUwdAcvNrHsrjxZGzdK6qQ7wXpvyk4lxYcOFBJVTlYFREbdeleVh2uOJ72oC9J2UUDl6+K8fvV7rV5LldwOGYZWIIDTlPQwYMe+tAVk5p1XaYCyQqnoTHTcRP41YKzLTErXsLWoWZWiq6ValefWr97bvbsRpDMfiJ0A1/zt4rmUdYC95tN0qdcVfA8bbDUkmNfXadPOpLaZ3LYUzMKVOJ4gfnI35simT+jOXees6eypOHom8Kcr9FJb4leBzEgkTlOS2NdxBiR5+VPZ04gLUU3SpLfHL66EWtSNxpprLAEaCZ2NT8LTPFSc4N1KeNXW8aWm8zluEanc5WEVbaDG2aSEy15AJR4njhZlPcqqo08jXZMaDMWdgd9NK6m5YgLF1F41lTtx45V+gKxBzHEXmaCdQRmgTroF0moDGARAnwVNZUJmbKb8olCQLLljJn5zchTsCFKmT6GaVOk0fNc+CbmVBcGyLh/HkRMuTEPChSBctqBJO57omT09lU+m1zpcshtNGlTYLtCgMt34iScj2CYBOVSDa32En2xWZoibRHn95WpFQhK32hTvSwa+i5YAKW3eSwJ1DWxOmmhrR1JuWGrPM+b69EeN7SqWHdC+R+c7xLSkD9JMrjX0NQMJTMCVQfVDbge/FPwk4i5buWndbKoSGtsLivcZtTb5pM6mFGpIjKRrXtYnB0abGik7NbWy8jD4p7qjnVGZeXu33V2zxy1hO9sOBbR2W5b7vJcAkFSrhG5GlTp66xXmYnsytVouqtFhE7vSVvRxVMVwwm5n3ovNsdYZ7tx1BKl2aYjQtvHTesmDK0ArpqtJeXDRen9rb3/osot3I+beLlVdj0nWvJb3qzeXW66KTYY4yPYXk3DuEG7cC3GFldy1wNHsGm+vUgb619BSbPBee4Ebj6L1LhvG+4td1bxFrTJDd4A2VECAfWEGAdPvrtOHoPaMr4O+wv6wfVZNNVjyX08w3CTb7rH4zgbeKRkRsMrFSS2ZmZ7huZzcJKCDHKSDtOh2rpcWNoZXPzOmxMWHCxJWJFV+IzhmVsaD76AfyvM7+FNq4UYqSpglWDL56EaGvMrtLTBELppwRIuvZ+AX7acMw4a4oJmAYYiZ9CVGuwr5zG1HPlvA9F6mEpuzSAYj3yXiXFGm45/1m/E17FGzQuOvd58VnMtbyuQtQ5KJU5FIi0iVYau1+TLC58daETEn636JH1SCN/8AztXJiHta24mbLemLrrPlS0UcsTdOunQHqFFcGDvXfC76x/QAnh71K4TgNm211Q2fPmUpGULI1OYnUDQbV6VRxa2QuSgxrngOXUYPC23AOVgAbh1IYSurMdBABYHSmwv1XRXFMDJwJW9gcCgUSSwClpAgQWgMJ16REVtndwXCKTTaVp2sOC5JaTExA8JGhk6TqNK1zGFls2l+qJLBI0mugLiOq4VcHpBYx5FQDvtM5tvWvnXVYOi+kDryiThw1yxO2bKdvQbT7+pqdtxVzN1JbwjQcrL15obN7JAEe8Gh1UDVXKYYDXeW8s5gg/pD9nWPWgVRHJUXSjsYNhpCnYeIKAQOo1k+hHWqNQKsyS4BzqTHXlCET1EDbb1piqFZIIgJxhGnVGyydoY6xpBBWdNvP2Ve0A0KLEXRHBvPKmXyOUkyQOYwxHvWp2o4q2kQmawwGoJMGSoyr56TJJ6zp5Ve0m6TeB99UbWIHKrEmR4WUAxrESGOnnS2h3lDWtnRDkO7ZMsHLlzFpnbLv/S6A1QfwTMAyjRFOpMEHQag7ScsSvkZNPaOGihzG6lB3WaYTMAJOZllQROf0PXNV03kOklFWm3JlI9+K6HhvbNjcJdD3ug7zMQ7oumW5bEKXgmGlY+4+9VwbqNBtZzhB3L5enUFbEOoU2m3vX8rGxnFDcdkdldrj94SttO8BHKLZueiKm2hJIM1z4nCPbhxiZsbAT1hdmBqU3Yk0CDLb8lnXUBkFQsAEyxUnUDLLHQkEnrpJivIB3r1MTlnZtW1juNPcslXuFrJTultg4bvAQJIL/o6jmyz7xJxyNLgYuPFYNpQSB91zosqOVlk5V5gUOr6gwJnY6V0ueQJC6MMxrjkIuEr+AE6lvEAPDAEDUzqAPLy9dKG4gro+FbMjooruEQlfCB55zDa7trK/d7KW3K0+FaTaU3dBRyElshMEQNPEDLbaioDyTdYV6bWN5nRdbge0CJYs2BbtMqofp+9VANBo4dcyH4+k6xy1sPtLixmdNVyUg6mZlcNawaMQCbR5iASOVwDq05M0a+2u0uIAWtGk10gxO7mlc4aICm2iwC55QDtvO5Gmw+FQKt9V1HBMLJgBV/4JSYdVXSQ0XObyAE7E/WnStNrwK5vggf2g+Ep04KpnlGkdWG5jSX1qdurd2c0ae+q6XsNbs2cS1xy9u0iFXuKWKhiVjmWYkTv7KyxDNoA0nUrhczZv7omPRN2uW1dNo2i722LHP8ASQWMQJKxO/wNZ4Nr2lwfqta79o1o3LM4bZ7lgQuuYmWWZGWCA8DTXpt91dbiHC6pmHLHQNVr4HGEad0mXmGzSAxkg825gVTG8ysqwcLlq3rGKMAZFylQNJHKpMfW03NbAc1ywf2haFrEjmaBqsGJ0jbf2CtQNywIiXQuq4HgA1hCdyCf+I11LzTqvK8MQUVt8ygiSJEgbaV8pVs8jgvoqZloKsIg2Mj4a/fWRWkqU2fPUeyI+/X20g5UCntrPXX1DR91MgqpR9zB6R5iZ95j76YMqgUltiR4Z2EkT9/41d9yqVI1iIJEzpMrAHlvqKnPuVAou4nTfYyIHrGkaf10ZounKkNkxs4jaAZPXTzHpQHwnKPKdDrB9sk+e+3pFNEpKhGkkk+Zb/IplyJT2gfqnMR5wu/6RAoLpKJUeIsZxEqBAnMoIIBEqdAQCJGkb1tQqZHSQoqgubAU97M7l7vdGQAsLqEA0A9BJ9TJk7V0V8YajQL29FjRw7aTiW7/AFVW9hjlVVtWSELlAwAa4HEEuwE6NMCQAAB0mipjQ5gYUm4ctqGoDdTvh9IgNmInVwpIEAmWJEeY9nWuDamdbLqEAyk2GXILZTlmQvMQHIgtOsaAUbZ3FP8Adm3qI4NZAChQoIBB2DkM0AqdZVdZ0jpT27suqeVubNvVRuFWyTyt15pBknfVpM9ZOk0zXMStWvLdEzcNtwSpeFAggo0Ea6T7dtBU7Z0qtoUrnClhjqhYAcoKlQJmArmQ2kjrlHlVtxB+VYlgc/M6/mhs8NHdNbFy4czK+YNc0yAjKUJIJ5vaIpnEAGYuqLRnDv5/lVm4QsKGdmOu+YcjeNICndghk7ZfWrbitbKXUpcHD8qO5wphCqba6QqjSfMy3iJAkxERUisDddTXAeCM4J9MndprEo5BIE7gys+g21qdo3mgPve6qvwUsAGYgzlYgq4VDOZ1GYGdfDWrKzRdZ13ucwtZvR4bh9wXlYiEJUMym6VNvQHZySI6D3VrtmkRPv0XIaAazifP8wmucOutc5l5ASF53KIpkAgGdtDtJigV2DepfRBbbXzTYbAMg5gzcpGXKSZBgsWbUSBm084qnVWE2RSzht1o4SyD4g2wAhQ/3HaqD+BRUA1iVaUGdFA31OaCdtZ2Nah/NYkBSXbpCHMQWkDST7JO0R+FdNIybLgxNmlem8Jt5bNtfJF/Cu5eMvB+GYhggQme7JWDMcrFYry6uFaA55br06qKuNqsdladLrXwuPIgEA9DoP27/wCdK5HdnA2LoOvvgtaPadSzXXn37umONJ3A32EAx5f5nanTwTcpe6f4lQO1ajBl1g+ccP8AStWcWNAwHlJkx7QI6Vn8BUNx+J8F10u1nGzxE+fRE+PBIAE66wW2Gk6zrrsa7KHZX6bnvJHlvP8AHMK/8xl7sSQb7hHnv8VJg8WhUkyBmgaQSB13g61WK7LfTc2m35iJPALow/arKge51gNJ39VYv4tFJALGB4oWddSNv8615jcJUe6Ev8uxlQtfpEj8ILFxG3IjQ7EiZ2gjp506tCox0BXR7ZoPi9/NXQUA1Jg7SkAx6hvxqGYerUMNGmq7DjWNeGuBAOhNgfNQpeRisEatEeHm9VaOnWvQ/wAXWDiwxYSTMiPELI9q4cCzrzEb581dVQmhcAdZNzbbU67+tee6k91w3w/pdFbF0qXzmPL8ILrgkgMC2WTzEmNtQY5fWK0bg6wp5y0xMcp/Kv4imHZCRMTHLipMLZZgpSSDqAdJ31AYTSxNB2HdkqCD6/ZKliKdVmdpt5hSXbe8jUbgd3IJ1BnyiD765IM2/lJmKpuzQdNeShUFjoQT6iZHmRQ4Rqtm1GuAIOqnt4Uwfo+mpytr6Eg61mTwKeccVA1qJURrpGWD6jU6itQ0m6qU3dD6wgeYZh7zpp7BSLeCeZPdsayPhnEN5CAN9tayvomHKNxrMGNoBUfrGPfTgpgolw0iZO36E5fXT9sUjZPOoXsac4k7iVge3cwaocQqDuCAW/Xm21DD18oPTai/knmQ3bH2G8+b9UQf2UNJTDkL29iGmfXlj0nYzTE6FGZNbwp+qvU6jKfUnTf3TSLuKRcg+awxBUyRqTEN6wT+wVWaQpLkzWCZGp82A6e7yomIKnMn7vSACBvsfis7n2VQdeUiUdgmNCTHVs3wP99aZ73WblZS5MakDrqZ++t2OWDgocccxtINnuATO+oHs616ODu4rgxhhi9JF4DT0r1oXkLx9+GA3CGw1kXHJYrbx1xCSdSwQqPXpUCmPmhBa0m8J8Tw9bcF8NilBIEpiLbgEkATn21PWlsmuMqTQYb5QhOAth8hXHo5XMAUw7yoIBIy77ircwO1IjzUfDM+nqpDw9B+dxC/bwVw/ehqDQDjNvVScIyZAI8FFawC5myYu1tzB8PiE1PUzMGuyq7aMa0t00M9EHDiTBN9ZE+firFqwylcuJwPKIA+cNbn1IZD51jXpmrfLfjqVrSGzc05zDd3u3ROOF32Mp3Da/m8Va/aBUNoBokgk/8AILkrYZ1SoageL+X2Rjg2LH8Wc7zleww1/n61kaAa2G66zdR8JVHyEKHE8MxQA/8AS4iBoV7uQwO4lWMe6u/CijJdWPe3HeD6X80zhquza2BbdJv6n7BObThszYfEjKvIDh7sZtI2GgGus+4zomGaL2FwBebneqFF+YvcyYFgePkdB4qS/jSLcDOrHxSt8KfKQy/hXLQw7H1Gtf8AIN9gfKD912VXVjhovndrDjEcwQenqs4Y62yAFwrMdcxjLsDE7LodK9ItDMSBZzGj14TxIXkmnULQ2DrvGnMHcOS1sLxC0eVboyp4IuIQxHWGhvZtvXlYhha9z3DMXawCDHI3H3Xq4V/ddSGZrG3Ghk+BAMeCqXMSHZpM5pJOZdZ8x5dazo4U0e/OUjTf9l4L8RVL3ajN5W5j/asWcY4+sxkAzqdRtOvMKwqYRhGeoLk6aeO6yKWNqUjme52ltd2mpFkd/iTDIYAJ3YZok7Z50/8AFdeE7IZUzObccDEx/wASN/ovRf2lUcKdVuUO1JE9ZEdTyTObpIthtDzvmzMoAALEAgkJ6f1130Ng57q8fIIaAIJ8dxKbsRinuNEOjN3jOniLSByWxb4swBdcpTUaETMbkGI9xM+WtfPVsAxwJqEh5veR6RM+YC9b/IOdQzsgsbYwbz4HLbz8llHibkRIbWSDpoTJAHl7NqdHAUx+pUYSPReHT7arsoljTvneCOXh4Kzh+KRMr1BIkyFM7CRXK7swugzAOhOn2Xo0O3613VBAG7fHKTf1U+J4msJktqDEtIOvpzAeh9DpNYns17CWvPhdbYjtp4exzN94uJHmAqrY4SZUrqDEaa7kgnf02rV+AaGt2bpJ1/qFR/8AkuV7paYtAMD1V23ftsYGhHQuE0gayojWfWuY4CuG54MchN16VLthtUQ2A7g4x57/AOVFf4isQA+baA4LQNyJABFduG7HdV7znAN4xaeB4KW9t08hMS4H5R9wdCgw91LlxlDAwsk8w36REH1n76up2U6lhts8wSYaI197rLaj2xSrVxSpXtJm38fhWe6RdSWyzv3YKk+W8157sJWkNi55ret2g2ncgxx3KvcZJKgiQM2q5duobbTymugdl1xTFWLTGt/TVDu0qDamzc6DE8o8dEVrDB1DSIMwSRr0nTp7aWJwVTDuyG54DUJ0Mayswvbpxsp7lrIcrMAfRm+/9nnXnlhNwFHxtPainvOiquB084JBLA/31qaLmfMCPEQrGKpmb6WPjwUq2XB0nTpIgfHakKjQqL2kTKqW2L4/DId1lmGkgiSJj2D417fZzbSvIxlZr7NV/tD2oFrEXLc+HL96g/tr2ABC4VzeO4bZvocQLr2tc7qTpngbgbNAA0PlFXTxD2DKACofQY52Yqnh+2N+5FpbKXOUghiSXHXTQbdNa7D2eGsz1HR5LMVyTDR1UA7UYiEKry2mYyM5A08BbcKARoSd9a1HZ1OYL9dFPxTo+VQY7tXjT47rpOwCBNPTSfvrrodm4Z2hnzWbq9XwWMeI3cxbvHzHds7Zj7TM16TcHQAjKFkXOJmSrCcdxA2v3vfcc/cTSOAw51YPRGd4/cVJ/D187uG+1btP+spqP8Zhvp6lPbVOKK1xxx9Swf8A+ewPvRAaR7LonQkeZRtn8vQK2nam4PqWx7DiE/5d5aj/AA9P6j0/Cr4l3AK3h+2d1ej/AM3FYwfr3mqHdjA6O6D8IGJcN3U/lXk7fXfPED2YlT/zLDVj/hP+Q9PwVXxnLqrFnt8/1nxHvODf8cOtQ7sV27L1/KBjOM+o/Cv4TtWb5IS29wgSQcHhbhgbmBcUn3Vx1+zDSgvLRPMrVmKD5ieiMcVtsAWw1kgqWBbhm6jdpS+dB1PSuc4TcCP+39KtvxB9EzY7BzDYbCAxJBw+MtED9KFVoHrSODqG/wD7ApGsyYPj8qE4jh7eKzhgPTF423t6NaAqmUK7PkzeUflBfTIvEc/9KUJgDsCJ/Q4kn/dIqW0MQ0QAf+v4Ug0LxlvrdTDBYVxAbGAdMt/AXR+sTWHw5a7NAnmD+Fo7ZupilAyjdZL8nrMaXscPbhUuf8sUOBcbx6kBc/wGHMw0ieaB+zydMUy//JgcQv31m+mXEaW4ELN/ZlBxm4UN3gyn+PYM/bN237uYmrazLcMvxt/pFTs6m/V7uU3j1TrwO4fBewLDYZMTGnlqppZSHZyDm8EHANvlfG73/tTfk9i+lu2+kct+03wzVjSphj8xJ1vqFVLBvY7NnBtFxP3lQYfs/jLYYHC3GH1SGtM0HoTm/Cu3GVaVWNmcv1CIB8k2YJ7AWiCN17+dvtCK3w29bEfNb4kkuTaD5iTOmXUD0k+6ssXUFeCTMc4W9PDvYGsbA4mAT+eqqcUW6NUs3liDl7m6AfMRlgedPBUqTyfiiDwO8eYuU8exz7UWwBuE38tB6Ks7JlCsLltSZf6O7prJ3iT8PdWtOq4Vy9xDosNPVcnw7nBrYIGp/q/4UtriFqIlVUCFGZlPtIY6++a86uH7Qv8AmceX87vJehhYhzS3KzcASCfU381Wu8SVjo6Hbd1Gg9m1ZNwQDsz7DldeTWqVTU+U8p/qybvxurDf9IffUuoF96pMAWWZzN7xB1U1rFspJVj6aTv0BUj75rEYanUpxkvyN/MGekLqpYxwJuQNwIm/iI6qXsOmfH3G6Jaj3kj++uyhSLGwRC3w0lklcZ2txZuYy+0/nCP6PL+yupdSmxuPVsFZAbnjI8HdUHhbXaSp/wDNdGCZnrC1ksQ6GLJ4XddLqtbIDg8pMQCR/raV9DiQx1Mh+nJcLCQbLTRr3MvdqM4UuCMsgsyKdTynN/xKJGpnzP0P/wBDbT3vWhz/AE66psc15l7t0cLaXQBfCAW5nbLzQCVnQaVvh2sY4Pa8HN7speXEZS02WJ82PR7g98137F255We0HAJu6b/3D71BqxTrDR6Mzfp6p4f9JD7Vj8BTjEDeEpZwKEvc8rZ95FWH4gbgqhnNIXX/AEB7nFUK1YasSyM+roiF9uttvcZ/ZVfEuGrCjIPqCnt3ZGzD7Qj/ADtWtKrtDEQsnNjepA1bwpha3CuLm26tCnLbuIIVUMXbbJJZVliM0y0nTcTXm4rAio0gE3M3JP8ApW2qWOBiVtflQWNl7iAm2MSrMuguHEWgkxsCIBIGnpXmO7KkkMcNy1GLcIzN4qDA8fVEVirHEW7LWbbzyG22ih1nmCg3NwZzg/VFaVOynGp3T3TqpZiiGXF9yvJ2iXuMOve3FuWkVW0di0XGJnMckZMoDCGGo1B05qnZtYVHZW2Ph/v+Fq3FMDBJuszjF2w1+5c7wtbe7cYLaDKyqxLLPeIB1gqPjXoYRuIbSFMNgjedOi56gpF5dMzwWE1zWvVDbXWAYEwu+z4UGm07k8qtWuJ3V8Ny4vsdx+BrJ2GpHVo9EwXDQlWrfaTFDbEX/wDe3CPgTWTsBhzqweiraVBo4+ql/KnE9bpb7SW3/WU1mey8N9P3VDEVh+5Ido7nVbDfaw2G/EIKk9l0d0jzKfxNXeegU9vtW4/NWPcjp+o4rM9k0z+53qqGKqcB6Kxb7ZuPqR9m/i1/7xrM9jt3OPoD/CYxb97R1Urdu7sQpvKehGJuGPWHBqD2L/yH/UKxiz9PUrT4P2vzhRdx2KtPAktbsvbJ8wckgdddq4a/ZlamTDARyXQzEU3C5IK6XC3Ll0E2uJWrgEzNmy0QJMxFec9haYcyPVdDYdoT0VTCDFXc7ZsGbS+G49hSHAGraNoN/hUENFsqZaeKq4OzfvklcNw97ckLcNkqHgbqNTE6UiGjcVJaeKLE8HKiXwWAjzFxrf3laBG6UiOYQ4YvhFd7XD1EjmNq+HJAnYHU7nagxvlAbwhePYy8S7EggliTO8k0iU0ODxKBcr5hzSGADaRBUiR6GZ91XhcRsnSEqtPOIVhLlk/nI10lG28+Wfh6V6X+UBEFvX+lzfCnj0VhcaXzTfXUZDnLyyhg4Pg0GYZt5mZ3NRtsKf2n35p7Or9Svni945h3ths4ykZ7I0IcGJIie9c+0+6m34TW49+aZ2vJZA4YzaqrEnMeRg3hME8s9TXZtMOTOcj1CzyVBuTNw26vS+ParftFatcz9tXqEodvZ0Vd1Yad58VFbtbV/a+VPd3tQ5X80PtBH4VqDiBvCJZwKLXrE9Y2rspOdl7+qVtyJK1lIqU0wQoCMGnKUI7VwggjcGQdiCNiPI1LgHCCpNlex3Fr11VW7cdwpJXOxYgtEwTrrA+Fc9LCUabszGweSC5zhDjKp5q6oUwrfDsd3TFslt5UrluLmXWOYCRzCND7a58Rh9qAMxHhZU12XcD4qLGYnO2YKqaeFAQvuBJP31dGkabYJJ8UG5mI8FXJraEoTihCekhKhJKaE02anCITZqIRCYtRCcIGanCoBMLlOEZVLYxrIwZWIYbEGD8RWVXDsqDK4Sm0Fpltlew3aC8ilc5Klg8Nzcw+trv75rgq9lUHGQI8Fq2tVaImfFdDhflGxKkFu6YdRlKz7wdPhXE/sRkd0lV8S+bhWMHcu8Td2W6ttgCpRocBT+ip/W0OnWvPqNODdlc3N0VuY3ENmSFvcP4eOHWX72+DmUxmIVA0HwAnczr5xXHiK22dOWPe9bYekKdpXi2JxOZ2ad2J+JrnJWpuVSayw8/jXEHLWEJVh51QephNmaqD0oTG6asPShN3noKsVUoUtvGuvhZl+yxH4Ve1RlU1njN9WLLduZmjMcxJbLtM7xVioEoKsfw/d6lG+1Zst95WtW1yNCR5lIiUY48TvasH+YV/UYV0NxdQaPPr+VORvAKa3xq31w6fzbl0frM1bDH1vr6D8KDSadR9/wAohxawd7N0fZvIfxtftrZvaNYbx6fgqTQZw6qT5/hj/wC+v822/wD1rWre1Ku8DqPykcO3mpbN/DH884+1YI/Vdq0/yrvp6/0oOHB39P7RxZJ0xNr+ct9f+1H31q3tVu9p6flScNzRnDL9W9h2/wBsi/rlasdq0t4I8vxKXwzuI9+SdMDcbw5G+zest+q5rUdpYfeeh/CXw7/ZCT8Mvj8zdPsRm/AGtW4/Dn94+33S2D+ChuYe4vituPajD8RWoxVE6PHqEjSeNxWn2bxuHtm785UMCkKMisQ0+IMTK6SIG8jyrgx4rVC3Yn0MK6RYyc46K384wfdKEX6QuplxchQLrZs5UnlNrIAFkzPtrlccfmknduhVOHiFOmHwOa+TcOXM/wA3Az6p3RZCSRObOAus7++l8Tjg1ojxsgMw8m6y+M2rKJbNpsxac30ltyNtGVNEMk9TI9Qa7MFia9SoRUEDwI+6zqU2ADL91khq9VZQlNEoSmmmgJolNATTlUgJolNDmolOE4epKIWjwTij4e6ty3qwIEGcpBMQYrzO0aDalIk7ldIlrrLqvlCfLhVZ2L3HKjMYACzmhVGg2r5GV6MAArywvWRKlS5vWuFapjcPmaaE3fHzpykha6T5fCnKSiJpyiEJNVmUpLVByE81QclCTVWdKE81YeiEpqtoiE+antEoRBj509oiEjcNPaohDmqtsiEppisiESuRsfvq9uUoVq1xS+vhvXR7LjD8DRtQiFZTtFix+fun7TFv1pqdo3gE7oj2kxH1ijfas2W/FKttaNJ9SkRKNe0j9bWHP+yC/qRWgxTx+4+pU5G8B6BP+UAPiw9k+xr6/hcitmY6qNHnp+FOyZwCmt8cs9cNH2bzD9ZWrYdo1/r6D+lJosO5SpxTDHe3fHsu22/G2Kv/ACdYbx6H8qPh2c/X+k54hhOpxC/zLTf9a1oO1avBvX+0fDN4lQWsXYbPNxlg8k25ziNzDcp6RrvWv+WP09f6S+H5pPcs5ZF9ZicuS6GmPCDkgn3gVo3tZpN29QmaB4p7WHVlBF6wJE5WfKw9DIAn31f+WpTEH35o2JRDh7Hwtab7N6ydPZnmrHalDeSPIo2bksPw13UOquyHYqpbb2a1R7QozGYKMr+CM4dlBBRxGjAqwIkbGRppUOxVJw+YeoWZY+dFX7S8Tuulm1cK5VtKyxlPimCYAgwQMusV8rWc0OOVekCcoC56a4y5VCmNcq0QGmhCTTSTUJJ6EITTQUlqkkqEJHeqUp6aaemkmoQiqkITSQmoQmoQnppJU0JTQmiDGmhSqapCKKoJIWFUChR1YUpUJpUISpoSolCVElJPNOShT2sfdTw3bizvDsJjbY1Lk1WuOWJJJJJJJJkknck9TXJU1VBBWSp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72" name="AutoShape 12" descr="data:image/jpeg;base64,/9j/4AAQSkZJRgABAQAAAQABAAD/2wCEAAkGBxQSEhUUEhQUFhQXFBcXFhcWFRQXFRUWFBQYFhcUFxgYHCggGRolHBQUIjEhJSkrMC4uGB8zODMsNygtLisBCgoKDg0OGxAQGywkICYvLC8sNCwuLywsLCwsLCwsLCwsLywsLCwvLCwsLCwsLCwsLCwsLCwsLCwsLCwsLCwsLP/AABEIAMIBAwMBEQACEQEDEQH/xAAcAAABBQEBAQAAAAAAAAAAAAACAAEDBAUGBwj/xABOEAACAQIEAwUDBwYKCQQDAAABAhEAAwQSITEFIkEGEzJRYXGBkQcUI0JyobEWQ1KywdMVRFSCktHS4ePwM2KDk6KzwsPxJFNz4hdFhP/EABoBAAMBAQEBAAAAAAAAAAAAAAABAgMEBQb/xAA5EQABAwIDBQYFBAICAgMAAAABAAIRAyEEEjETQVFhoQUicYGR8BQyUrHRI0LB4RXxYpJywgYzU//aAAwDAQACEQMRAD8A8YrNdSY0JJqaEqEJUITTQlKbNQiUpoSlKaESlNCJTTThLMmmiEsyVEIlImiESlQlKamiU1CSVCEqEJUISoQlFCE0U0kQX/MUk0Sr7fhQmrIzxGUxUwFUlQ3FPUUwkZQhD5U1KfIfKiEIltHyohCuYbDv0A98UwEStCzhLrHZPw/CgpLas4bFKoANoADTenATXGFKxlbkJslNJLJQhLLTQmK0JJZTQhLKacISymiEJihpwkUxSnlSQlKeVSlkp5UkS26MqEYs0ZUJdzSyJpdzRkKqQl3JoypSEu5NGQoT9yaMiJS7g0ZESl3Bp5ESmOHNPIkm+bmnkKSlTDGjIU5U+HwhmlkQtMYUxWZatAQqF/DGatrFm4oRhTVZFOZOMKaeRLMpbeFPlRkKMy08Jhj5UZVMrX4dhtaWUpgrfWxpTypyudHyaY8/mR/vLf8AarHZOW+cKVPkt4gfzS/7y3/XVbIpZgpl+SfHn6lse26tGyKM4Uq/JFjepsD23f8A61WySzhSD5IcT1vYUe26f7NGzRnCkHySXPrYvBr/ALQ/1U8gSzhGPkpUeLiOCH8/+8UZRwKM4RD5MMOPFxTCD3qf+unA4FGdL/8AG2CHi4thvcF/e04HBGbkiPyecNG/F7PuVP3lPy6qS48E35BcJG/F09yp/ap3+nqpLkh2H4MN+Kj3KtO/09VOYI17G8EG/FG/or/Zov8AT1RmCMdk+BD/APZXP6I/d0d7h1RmCL8meAjfiF7+j/g0d7gPVGYJx2f7Pj+PYg/zf8GnDuA9U86f+Buzw/jeIPuP7mlDuARmT/wb2dH8YxJ9zfuqcO4BGZOML2cH5zEH+n/Zo73JGbkny9nB/KD/ALyjvckZuSY3uzg/N4g++5/ao7/JLNyTfP8As4PzGIPvf95Th/Ee/JLNyS/hXs6P4riD72/e0d/iPfkjNyRDjXZ7pg7/AMW/fUd/iPT+k83JSJx/gA2wd74n97S73EeiMx4I/wApuBfyO78f8WlB4j0TzFAe0nAv5Fd+P+LT73Eeiku5JflHwL+Q3fj/AItPvfV0RPJL8pOB/wAgufH/ABKO99XRLNyTjtNwXpgH+I/eUX+roiTwVm32l4T9Xh7e8j+1Sv8AV0RJ4K/g+0XDj4MAB7SKk/8Al0Tk8Fe/KDB/yJfiP6qUc05K5LFcOUBTmvIDAAa/dlixABPNp7jXztLH4hzoJle8MJS4K0OE2oDRdyBhJe9eGeN1HNGvu3rMdo4jNcyj4SjwVnE9nrIkKjHllmN26Vt5tl8W4jr50342u2IqSOQ3oZhqR1aqvDeDYd5y2u9MkA5nKgLoS3NrME062LriO9C0OGpN1ACvYXgWEKNNq2xViBEy7t+bknpO3sqfi6rhd5Bi1teaTqDA6zf6VXG8Hw6XVRrVoOd0CaAKCfviJ9aKeIrQZJtxWzaNMtkNEK+eFWkNtmw9lJbkQ21OZjygMY19lZMxFf6ieanZ0iCBuVvEcKsw5tWrXdqPpLndpOY6sAI0A0286b6zpljnEc1NNokB4udAqXBMIlz/AENm2ZJAZkUZVXZhI1mJ99OtUqWaXGeRW1VtNgl1vBcN8o6It4BfGARcAULzTpsI2rv7Pq1MhzablyYxghpjUdFwl26a9QVF5bmKE3z51W0WRamGIPnTzpZU/wA4PnRtEZU/zg+dLOjKl84NLaKsqY4g+dG0RCE4k0Z0oS+cmnnQhOIPnRnQgN40Z1JCHvjRnSS740Z0JxfNGZNH3586MycJu+NGZKEhiDRmShEuKPnRmQpkxVGZEKxZvmnKIWzg7mlEqV03CdqUqgtYGqSS4x2iQXwLqAi2sougPhjY6eeh9Ir5xtF1RkttuX0GYUxE6pYztUrpaGX6Iu0g6E5WzDYaQpH3TVtwxEN4dUmvbGfirDdonXClskG45zaAyDOgjfce6o2QD9nx3rT/AJu3J8D2rCqVtWymW24DbpoFMjTcQ2+o/CvhyxznEzPqFIcKjoKXAuOO11T3e2Z20glz1IY+QAJHlSqUQxuYGY0lXepbcok7UXVuOz2WuOSVEI4YrqTl05htppEUOwwqMnNE3KT3BvdaNE/EO0t4ukoSFtIQpRyEfJAJP1Tm1mOnStNkHmSY3WVNDWiBqdfwpeK9ortrC2lJyliZA5s06aAHVesHes2U5eaf7dVUNZ+o/wCbRPg+110nJbssh7u4EKq50yAjKsDUZTp8Kv4fZEvza2vwWTQ17u9pOvguK7X425dS33ltlYF5ZkZWacuhJ8URvvrW9BrG2aVOKOYA398Fxd1a7QV5rmqBlq5WRamy0SllSiiUoTUSiEjQnCE01JQzTUJxQmny0pTylCaakoaalKhCU0ISmhEp5oRKeaSeqGmkiU0IVvDPQhb+AO1Ukuv4WvLQmtIVaSor2eWCxs3jBZS4LFQATqImTHQaa9K8RtQlucGy91+TNEXUuC7PFEV2TICoZR86UOGO5CkiJGmvlVVnFjZkKKcOOWD1WjhbVlMq5L+wLp3l8sCw0Di34RtGxI+NYF7s92j8rWBB7yj4ldS2yqyOADJtXe9ysmVhIW94tSp89KsNeSc4j7hHdMZXLRxDWiql8M1rRRam1cs5maAwBSGuNpoPupONdrACAeaTdmXQHFO6ItvP3F9VHjuEYzNprLMWiD6DSl+o9gytEcbXVg08xBcfD3dRcAvnIQmFN1wNLi4dLsAsTqzDxFSu8mtQ2pnmla1wf4Gizds2gbQ9VE3C8pL2sEVuW4fR7ThCDoBznMdDygTPSppmpnjPMLQGmGDM3VatniY+dKbyXGvu4yvdtOjKANFQkgAGOo6mpfVqkEQD90nMplgymB08/wDa575V1YgZkURdaCHzbzoRAisMIRtXceCbgDQEHhuXll23XqgrhIVZrdWCoLUJt05SypjbpyllQFKcqcqBhTUkIDTUFJVpyk1q6jsZwqxedu+ZcwUG1bZgiXXzaqzHyEkCRJAE61yYms5gt5xuXXRpAm62u2/DcMlvNkSziMwC2reUZrcGXuW1ZhbIhYhubNJ9ObCVXOtJI4lb1qTRovP7i16YK4HtUJqlgUNNSlQhKhCVCE9CaIUk9yGmkp7DQaELo+GNMU0l2mA0UUwmtAVaS1buCHMzOQPq5VRhMSSC3u0A8q+UpOpsaNpPKNOq+gJcT3Y5rMw+DulIVrOaDnzo6xmJOjAkHeNB0q6takHAwfJVD7iVpcPwd0MtxbgZlVUbcStqYczqJmJnrUOrdwhoMa8YSawAjNr91LYuMGIDNmaFziT6mHJkf31iazy3Xxlb5W8EeLwzXmZS8E805iQCjAgbbyNhVYfEOaJueA4qXtbliEeJtOAq3CSVgZRqQCxJJXbSdp6UGq7ORcK2ZY7qsXbr3EJZ2hmzAEkHTSAomBrtUGo/Pc3Q1rGmAEOA4eyjvWuupAkZBayKSeRWzpIaImJ2MdK6i6mBcEjiJ18Vg97nHLbw5KnhsK7sA90Iwu5kK2TcByiQxYsoAktoV99aUqlFgzSea0rBzm/KI8f6Q9r+EnGnJbcKcxebjnKABqCQviPSJrClWYKjn7uqgtIoZY4aBcdjPk8xCDmayGjRMzZjPplrq+OYHZSCPJc7KJf8p/CgsfJ1iXBbNZCgwSzsBP8ARqndoU22um7DlpjejsfJpinAZTZMlhGc5oU6sRl8O2vqKZx1MDf6aeKh9LIYdZVcX2BxCGM1k6SSrkgeh5d9aGY9h4rRuEe4SEOM+TrFW0zP3I0kL3nOR6CP20N7SpEwJ9FLcOXmGrjL9mK9FrpXK9irEVqsCFqdnlw3ej50HNogg922VlJ2bYyBrp1rCvtMv6evNa0mtm69Ks4fCIy/NAmSSj3rINyZQHI/eZmtgyBmAEyRNeSNsQTV9Db0hetTFIxlmeCO/hrBkXLatYtqSVdVt2bJLDVXADMxnwAnxE9KVN1QtMG/VbV20w8B1lwPa1sGCBhUIcO4uEXC9ogRlNokeHxV6eGFaP1CvKxDqV8q5ZzXaAvMcUFNQlQhKhCVCEqEJ1oTCIpSlOE600lrcKxWUiaaF3vDcYrAQaYSWotyrQtjC8UtZGNw5hZXKB5M0ZjPqdfKvlNm4iHnXQL3xrDdd6HhV+wOa7dDklnK7EchIGXfZI1p7EkhrhAA9Vbn7mqbh3FEdsmflusSRGotLHKfSSTPqaWxexu8Dem4iee7xQNjbNy6zd7lRQVW2SFkwSdTvovTakaTmtIY3U+NlebKAHaqzi+L2bdwd22VbSyRBhzlGQg+hYH1g1YwpDiWSee+VEnJ39/2U3E8ZbyKgcrdu8z3CP0jBmNBp16VTaOYh2pGqbJBn9u4KRcXhrVtmzZ2hFVgQx1UkE5dPqn20hQdUBc4Xmw080sz3uEab1Lw3iNthluvnS0ud4GjXIzT6GCNPOZpmmWw10hvBS4Ekmn8xt4BUrF+1cZ7jXhkjKtskAhQQTM69RqPWszTc1oYG679Vs55YA0C/HmrWM4tYt3otOFSzOYH6zLyqV/nlTTNAtd3JPA8+KzDH7P9XU9ApeK4+2tsfSAYq9zZ2EAEkKAw6DaPjUup7TvE5jN0UmOzadxqPB2sNZTNeuZ8lsQZEksxXQA6mRvSFPaZjpGg3lJ9StUOWmIkpcIx4f6I3E+lkuRH+hkhR/qnxyelNoewQCWg2M6KazROYXLdBzUVwpiL4XD3VWzbIJBAJLagCJ8O/wAKze0U5MTwWjXOpMmoJcft+U3E7lpLS28O6/OboBGcgjnnQnz0MCn8L8pN95jcim6o5xdU+UWHivn3GnWvfp6Lz6mqznNdAXK4qSzUuVsXo/yVYHNdu3czA27cZViG7wMpzT0EeRrxu06uVobxXbQEuCvfKdhCcPYulzoxthPqgQzlt9+nsrPs2pLi2F0YmJPuV5PiK95q8eqVXNaLmKahJKhCVCEqEJUITihCMNShXKaaalS2npoWxw7GlSINUFK6qxxflFVCJXRYZEe/fS4w7s2g+ZlbTKQHmMpJ1HWvl2khjCdxXvOLg+OSsPwfDhzlBVtChDtOQrqqAyCNzOokwNa6q73TA096optBAKp8L4UquTbuyoE5bqMWgtHKBvuNag1ZpxUHotAxzNFZbgFvRiUYsZK/Thc3Ulp5iPSKoVmhoaDf7KTTc4mR11Q2eHWXstfNxu8FsQigGGCGFOZ9VBUzIk100zlqZDv0j+VBLyMwt4rq+Jdj8P8ANlvHEXXZUUgq1pFGaAXhV2AMxPSJr0WYdrCQBqvNdjHu3q8nya4UIUF+/BgtDW4JHXwabmgsEzCgYp4BA3rmk4Mtnvka+Cyu1ok2RJGhUl+8BBII2mOtefjAwGDruXq4SrUeBEeeq864xNq4UDkhGMHaD1jUxr61owZmgqKxLHZZlVbvGLjOzsQSxkqQMhjblptpACAl8S+ZlS4/tDdulJyrkEDIMvSNdfLpt6VmzDtYTG9UcU8gXjwW32Pwpvi6puBQwg+Ll1nMMoPXSPWs8RDACVrhy92YhdTb4FdwxDWzbvkrGZme06yNJQrmyxqNda5676Tu7PoFpTe8mC243m/VUMN2az2z3l9hfN6BaRQEUmIY3Too13HkK6GOpwIKTxWJOf5dbHoAtfEdipsW3a++dU7shCjI0CdGiCNY91clarsiSIIlKnXcXBlxHl6heJ8QSCfbXqUzIXDV1KzGroC43KS01SQrYV6T8l4vFcR3T4dBFrObzRIl4yiCZ36aabV52Lw7KkZjEc4XbQcZsCfBB8pGOvd1bs3GtMFdmBQdSI0P6OvkNazwNKmCSxdGJY9rcx3rzW6a9cLx6ihqlglQhKhCVCEqEJUITihCVCEhQmjWmhW8OasJLVS5pWihesXrOc3JBaVC6CMqudTrOpygR+Br49lUsbAAidfwvog3vAqlaV7ICOCywMo6rvKtAllBOi+vWuh9YVh3SrYwNkhSnA3GXIFInVAeXbmKuBEgQ2mo5qTKzM06xqnU7zbFXbuGRrYU2LSKdGIRVYksYy3IGXT2daTcYQS1tx6lIUW6n+lOuGtKpZMPZOpOZ1N5ggAA52Jg6dDV08c8PtaUjQa75iShsYJXJuZMJIIZbhuKJaIE8mu3l6mutlR7xlzkeP8AtQ5rQ75J8FXwHDlcMzYa2FLPztctooUEahs2hkH6u1avq1BDWvWZaySXM9FN89S2xsizh851Lj5oyMkBQoe5E+yJqIrNlwdI36lWdnmGZpHDcuG7X4S2t0LaTIMi5udHBfXMwKkgTppXZhwXsn31XJiHDNIWCcPXRslzbRDZw2tIUymai7fsDw+2xuE2nuXVK5QNbZSGzB1zCdQp91cmJmmAbRzXTh3ib/2uuv3bLsEXDfTATcVEuI2XMIg54C+cedcVQ1MuYwG8l0syBxlx5Shx2Hso2RVvWLj8xVS6wSscqcxPKNSTvO21RUFRxALB97K6IEF5db7+/BW8NaDYFBdts7qzgm4gDaaiM8HaDI01rDFUskFtpPsIoPftj3vfkvAuKDmPtP4161LQLkq6lZLV0LicitigptXpnyYXsPbS+10uX+jCIty7bDA582Y2xJ6aV5+KcARLcwXfhg4mAY5xKqfKNhrQVHW4+dmYCy2c93bABBzvq0sW3/ZVYZ4dMABa4uTFyefE+G5ed3a7wvJqKKqWKVCEqEJUISoQlQhGopKgnK0ITBaaSlt2ielNCu2MOasJFaSYcxtWilerjiNu3dPdssLyid+8JgH/AFh4vWYr5MUX03Esvz+69/VveR4jIbqWrVxeWDcLasTA0B66kT5VGQUwXa23aStGuMd7yVi7ftIbYDhmIzXCxEhIJMH2A6eQNJuHLYOtp0tKA4kGbcFNxC8rIHDIb13wKTyqNFAE7ftJq9kXOzu84/lNhAtuG9TNZW3aJuOpZYCKdELZZ0nafPpSFMvl7ePmqz96N29Z2HtI1zIuEtkrAdStoAMyyzRccd5sSCZEV3te8EGRwGseaxdkuLqDE2m74ZMOS6SSEVblsqy5FAKl0XWDrEQa0DSA7aEeW5ByW1A571vYLENZxC3ruEColp1VF+a5wzlDK5G8UKw5iDzada7KDgynFRw5ariq0zVH6YPOStFu0dsXjdbDXgqoEClbJYXCxlkUPqCCASPIVvtqfy5rrmGFrESAoO0vFLGKw9y0MJdFxkJttctWlAYSAcxbQzPrQK1NhBLhHn+Em4es6wanwfEMPZwiWvmzLcW0FzLYR0F1k8WYSJLSdffVmpTnMHgjzUmhW0LSrWF4rgVQW2wxzKOYDClwGjM2qqQepkUszXXDgmaVZurSuf4rhLFy89yxZvpba2jZrQa2AZfMDb0OvLsOlcWKrW7pBjVduFY4HvyJVewq4fvEa21ollY3biOb4VhrluCSkgETuJrHa1GgSBddbW0XGWk/x/a2hctvhVe2ty4oZgrFhccDWeZyCdZMRXBin5ySRF96KALKuUOH2n0Xz7xgc7/aP416tLQLnqjvFY7LXQFxuF0VtaRQAvTvkrdAt/N3pbkKhGCgxmna2xnXQba61xYlrTGZpdyXbh802dA98wsr5SMd3joouO4UHxkErMcpIRTOms6+ypwdIsBJbC2xZYGANdPFcDcr0QvHeo6pZpqEkqEJUISoQnoQpVWkrUi25oQpbVnWqCRXUcGwKkaihJblvhifoiqCkq4vC1jatElRuXLLMSqsG0JzOWUBYkkajXUAida8Om17R3jZe45zdy1rnDUuEPcRgSBmTvsrcp/RYaelcwq7IQCCPt4q3Av4qpiVw4hZuhlXLBe3rmbSQdxqJ9ldNFtUum10iWtbqupPZXPg7eIbEEZbIuQlsRDCY5m2AOvsNepTwbWEnivOdjX6C0K+vyauLeQYszodbUwVEQDn8OvltT2LZlJuKcAQN6yMBhLyeK2ucM1rMt1V7w22a2WKsRA3En4V5eLpjNkB13L0sPVzNzEeasnEG0IZBBdPBeQ25LBVzFSTu0yB12rnOHJdla7x/rctjVMZiPyrTYN2Et3AZhmgYm6kzu0qk+7f0q6VIAWdHiBZJ1VxEBp8kGIwy3Zt5hZCBOZsTcuG4JkhVyEQCBrFddJ1Jom3osXMrRBBM+Xqnv3VGZQXaJbve+ChCfD9H3Qn2HQgVgHU7ktk7lsKdbMLx5JYW+m+a4ymFkXrQUk7z9ESOm1S0tnvjyj+1VSlV/aeils4U2pc3iyvcAiybNy4BlOWS4UdBPIa6KgY5kiIXNNXMQAZ5/woMerowYriVsmebLYu3A/SDaBCg+TCaxqUqcAtjlJWja7/AJZv4FS28Zcug92bgw9r/SNfVEMtJJFtSDc2HWfbR8K1156zdJlQtN294+/eivYOyUwmVTcK9651tC0VzZiQVuEk6kkHyrHGtAAHCEqBaas2+/2XgvGLf0j/AG2/E13UvlCzq/OUeI7MYm3aW9ctMttgCGJXYzEgGRsdxVGs0OyzdZikSJAWSbcVpKyIXpHyZ8Su27V5LbIgZ7ZZi7qwyhtsg21191cWKLwQWz5Lpw7WTLo81nfKbi1buVBsu30jNctlmuOXK6XCwnSNJJ3NVhHPIOYHzVYrcenBeeOK9ALzHBS4bA3LgJS27ARJVWYCdpIGkwfhSLgNUm0y7QKF7RFMOSdTIUZqlmU1CSVCESikqAVq3bpSrhGVolEKbCLrVBSV23BrfLTClb9hK0Ckq6turUrmVu3GARbGYZWQ93cdgQxkrmDGemm4rxAyT83qL+i9mZ1R/P3OvdmCY5cTGvsGs+gqTSE3N/BaZzu+6mXGm3lm06NmLgm8GeSsHVkOkdDVtaZsbeCRMjRbuDsrdGYrY2BlruWG/RdQkHfUQZ9lUK1UnLnI8f4ukaTJks9EWDw+YMShVSzAP847tABGoPeAbyNtq0fXqiGtffmp2VKSSz0TM6i4A5AtyQyrfRRmLK2dSrAsCC+5OvSuYsMEky7jr5b10C0BvdHor2JsWrzGHZUEyFvd73hB5MxuFgvn8KQqBsdyFUW+afRWCuHsgEi8wUAA/OLrS7QApS2RHMY0jeqY41BAYJ98lm5pHeL/AEWH2lvNYTvrfe2nZgoUqxthILHKbhYg5o0nqa3o5apLSB5KKtQsEtJ8/cLjb3F77sWa4czAAnTUDYHT1rrbhmhsAWXL8VUzZgbpWeMXwQA5gMGiBGZTIJEa7UbBs6JuxdRw7xXTcE4tdxV3JduhMql1ZbYzMw07vQdQx1g7Cuaph2UmyAtqeKe8hpMeC627eshOW9dRxpkNy0ZG+YjugW16VxPa39rPwugFxfdw9FDcsJ40xAYsAAt1EYysmeUrlUk7anSpc5oaAGn36rRjqpJE2WjgMY93Cubl094t4qShB8OaCcwJjyFZYlhDc0kzGqyZ/wDdAaF4lxITefrztr58x1r0KfyBY1fnPivY+3RY4IljLHDiTqD16bV5j35q7CtsMAGuA5/ZeDXl1r2WrjcvTvkrW4MPfYX+6QugMC6WzZSQQLZGkTvpXPiHgENLsq1w4l1mZjzj+VzXylYe8Llt7sZXD92QSc4RgrPDarJgwfPrVYVrGthhla4x5MNIAjguJRJNdRK4IXufydWgvChCKpN0yygZ35njOdJjWN/dXkdoVAWkcCF24VsPF+K8e7TgfOLsAAd4wAGgEGu/Cn9Nvgpxg/UcsJxXYF5jghpqIRKKSoBavAsEty9bVgSGuICBuQWAIHrFZVH5QStmsXsfbfhGGtYYrbsoqpbUJyw4gcuZskk6ieYz5mvJ2zjiGgOsffJerTpt2Li4cfeq8exC16zSvLcEeBXWtQsSu24WugqwoK27NaNUFaKrpVpLHwNq6C7d9bQMCTC3HaNEHKCMphRpmNfPGrS7oJPivcyuvAv0VvCYtnuOM1pcogyDquUGVAUkDXw+h1pfL381jv8A6Rr3cswlw5Ly3S9vuVB0kuVRwgZi+ULmnnP1TTLqYaAXb7HeFRBk91Tq3eXQpt2LjxmZmykXCxIzZnTMx20YAbb9dC5wOfNI96pQ2ILYKiv2HN0G1ZtsV1JTuzbIYFFTYBTOu3Si0OzuB8FWUWsQt3h2MazfN18PaP0fdrbtvhyykuCQCoAHWcxFdmHqsYwB7pJ0gbua5a1F9T5Gxxmbq9Z7Q20uvcfCOc+VUX6BnXKDmHijITBEHUzXQMRSdYO6LD4StEx1VDtPesYoW8mDNt0vW2YuthA9rUskq/NOmn4UCvRBgv8AuhuGrkaLR4jjME4RVwRAzgvOHshWtISHAeYPSIOsaTNMVaYuXDr+FGwrkxBUz43hV1YbBkBoWfmbL4toZV09s08wAnOPVTsq0xlKxuyvD8BZsv8APMP9IbjkM1q5d+jU8uqhssA67VRe112OHqh1Kq3VpWpwc8Mt8zoLd1nYqRbvochci2UyjlBQIYHUmdaTofYEEeISy1W3g+io8eTD3L1u7hbmIMJcBdFu3QjAoNc4OUEM0x6VyYgNZTLWhvMW08l04fO53emFR+cDOTfd7r5FNlsQzWraEGJVSAriY8x51gx5DAcvhF13CkycodHELds3EOHYi69wBxzJbVeh0K2QQQOhPma48ZUDxAkaa2RSY5tQTHr+V4hxX/T3f/kfzH1j512Ux3B4LKsf1CvVe1tgLgDlVhNgEy510OsH3aV5mzLK7Q4QV1Un5mOv05LxS5vXtNC84legdgMNZ7m414kHMCoKIQwA1ILsJ16Cs61IkTBPgPut6GYmBAnj/C5/5QXDXlC5YC6ZFyrBMjTMR8IrXC4WoynL2kTx/wBBGKeyQGuB4wuTtDWqeFzBe39jMw4ZbPeGMz8gQsoMsZJXr6Hzr5/GjvE8x4Gy9LCxIEec31XjXHWm9cPm7dI+senSvaw4hgHJc2LM1HeKx2FdIXmuCGKamFIgpFW0Lp+xFoti7AAB+kUwdAcvNrHsrjxZGzdK6qQ7wXpvyk4lxYcOFBJVTlYFREbdeleVh2uOJ72oC9J2UUDl6+K8fvV7rV5LldwOGYZWIIDTlPQwYMe+tAVk5p1XaYCyQqnoTHTcRP41YKzLTErXsLWoWZWiq6ValefWr97bvbsRpDMfiJ0A1/zt4rmUdYC95tN0qdcVfA8bbDUkmNfXadPOpLaZ3LYUzMKVOJ4gfnI35simT+jOXees6eypOHom8Kcr9FJb4leBzEgkTlOS2NdxBiR5+VPZ04gLUU3SpLfHL66EWtSNxpprLAEaCZ2NT8LTPFSc4N1KeNXW8aWm8zluEanc5WEVbaDG2aSEy15AJR4njhZlPcqqo08jXZMaDMWdgd9NK6m5YgLF1F41lTtx45V+gKxBzHEXmaCdQRmgTroF0moDGARAnwVNZUJmbKb8olCQLLljJn5zchTsCFKmT6GaVOk0fNc+CbmVBcGyLh/HkRMuTEPChSBctqBJO57omT09lU+m1zpcshtNGlTYLtCgMt34iScj2CYBOVSDa32En2xWZoibRHn95WpFQhK32hTvSwa+i5YAKW3eSwJ1DWxOmmhrR1JuWGrPM+b69EeN7SqWHdC+R+c7xLSkD9JMrjX0NQMJTMCVQfVDbge/FPwk4i5buWndbKoSGtsLivcZtTb5pM6mFGpIjKRrXtYnB0abGik7NbWy8jD4p7qjnVGZeXu33V2zxy1hO9sOBbR2W5b7vJcAkFSrhG5GlTp66xXmYnsytVouqtFhE7vSVvRxVMVwwm5n3ovNsdYZ7tx1BKl2aYjQtvHTesmDK0ArpqtJeXDRen9rb3/osot3I+beLlVdj0nWvJb3qzeXW66KTYY4yPYXk3DuEG7cC3GFldy1wNHsGm+vUgb619BSbPBee4Ebj6L1LhvG+4td1bxFrTJDd4A2VECAfWEGAdPvrtOHoPaMr4O+wv6wfVZNNVjyX08w3CTb7rH4zgbeKRkRsMrFSS2ZmZ7huZzcJKCDHKSDtOh2rpcWNoZXPzOmxMWHCxJWJFV+IzhmVsaD76AfyvM7+FNq4UYqSpglWDL56EaGvMrtLTBELppwRIuvZ+AX7acMw4a4oJmAYYiZ9CVGuwr5zG1HPlvA9F6mEpuzSAYj3yXiXFGm45/1m/E17FGzQuOvd58VnMtbyuQtQ5KJU5FIi0iVYau1+TLC58daETEn636JH1SCN/8AztXJiHta24mbLemLrrPlS0UcsTdOunQHqFFcGDvXfC76x/QAnh71K4TgNm211Q2fPmUpGULI1OYnUDQbV6VRxa2QuSgxrngOXUYPC23AOVgAbh1IYSurMdBABYHSmwv1XRXFMDJwJW9gcCgUSSwClpAgQWgMJ16REVtndwXCKTTaVp2sOC5JaTExA8JGhk6TqNK1zGFls2l+qJLBI0mugLiOq4VcHpBYx5FQDvtM5tvWvnXVYOi+kDryiThw1yxO2bKdvQbT7+pqdtxVzN1JbwjQcrL15obN7JAEe8Gh1UDVXKYYDXeW8s5gg/pD9nWPWgVRHJUXSjsYNhpCnYeIKAQOo1k+hHWqNQKsyS4BzqTHXlCET1EDbb1piqFZIIgJxhGnVGyydoY6xpBBWdNvP2Ve0A0KLEXRHBvPKmXyOUkyQOYwxHvWp2o4q2kQmawwGoJMGSoyr56TJJ6zp5Ve0m6TeB99UbWIHKrEmR4WUAxrESGOnnS2h3lDWtnRDkO7ZMsHLlzFpnbLv/S6A1QfwTMAyjRFOpMEHQag7ScsSvkZNPaOGihzG6lB3WaYTMAJOZllQROf0PXNV03kOklFWm3JlI9+K6HhvbNjcJdD3ug7zMQ7oumW5bEKXgmGlY+4+9VwbqNBtZzhB3L5enUFbEOoU2m3vX8rGxnFDcdkdldrj94SttO8BHKLZueiKm2hJIM1z4nCPbhxiZsbAT1hdmBqU3Yk0CDLb8lnXUBkFQsAEyxUnUDLLHQkEnrpJivIB3r1MTlnZtW1juNPcslXuFrJTultg4bvAQJIL/o6jmyz7xJxyNLgYuPFYNpQSB91zosqOVlk5V5gUOr6gwJnY6V0ueQJC6MMxrjkIuEr+AE6lvEAPDAEDUzqAPLy9dKG4gro+FbMjooruEQlfCB55zDa7trK/d7KW3K0+FaTaU3dBRyElshMEQNPEDLbaioDyTdYV6bWN5nRdbge0CJYs2BbtMqofp+9VANBo4dcyH4+k6xy1sPtLixmdNVyUg6mZlcNawaMQCbR5iASOVwDq05M0a+2u0uIAWtGk10gxO7mlc4aICm2iwC55QDtvO5Gmw+FQKt9V1HBMLJgBV/4JSYdVXSQ0XObyAE7E/WnStNrwK5vggf2g+Ep04KpnlGkdWG5jSX1qdurd2c0ae+q6XsNbs2cS1xy9u0iFXuKWKhiVjmWYkTv7KyxDNoA0nUrhczZv7omPRN2uW1dNo2i722LHP8ASQWMQJKxO/wNZ4Nr2lwfqta79o1o3LM4bZ7lgQuuYmWWZGWCA8DTXpt91dbiHC6pmHLHQNVr4HGEad0mXmGzSAxkg825gVTG8ysqwcLlq3rGKMAZFylQNJHKpMfW03NbAc1ywf2haFrEjmaBqsGJ0jbf2CtQNywIiXQuq4HgA1hCdyCf+I11LzTqvK8MQUVt8ygiSJEgbaV8pVs8jgvoqZloKsIg2Mj4a/fWRWkqU2fPUeyI+/X20g5UCntrPXX1DR91MgqpR9zB6R5iZ95j76YMqgUltiR4Z2EkT9/41d9yqVI1iIJEzpMrAHlvqKnPuVAou4nTfYyIHrGkaf10ZounKkNkxs4jaAZPXTzHpQHwnKPKdDrB9sk+e+3pFNEpKhGkkk+Zb/IplyJT2gfqnMR5wu/6RAoLpKJUeIsZxEqBAnMoIIBEqdAQCJGkb1tQqZHSQoqgubAU97M7l7vdGQAsLqEA0A9BJ9TJk7V0V8YajQL29FjRw7aTiW7/AFVW9hjlVVtWSELlAwAa4HEEuwE6NMCQAAB0mipjQ5gYUm4ctqGoDdTvh9IgNmInVwpIEAmWJEeY9nWuDamdbLqEAyk2GXILZTlmQvMQHIgtOsaAUbZ3FP8Adm3qI4NZAChQoIBB2DkM0AqdZVdZ0jpT27suqeVubNvVRuFWyTyt15pBknfVpM9ZOk0zXMStWvLdEzcNtwSpeFAggo0Ea6T7dtBU7Z0qtoUrnClhjqhYAcoKlQJmArmQ2kjrlHlVtxB+VYlgc/M6/mhs8NHdNbFy4czK+YNc0yAjKUJIJ5vaIpnEAGYuqLRnDv5/lVm4QsKGdmOu+YcjeNICndghk7ZfWrbitbKXUpcHD8qO5wphCqba6QqjSfMy3iJAkxERUisDddTXAeCM4J9MndprEo5BIE7gys+g21qdo3mgPve6qvwUsAGYgzlYgq4VDOZ1GYGdfDWrKzRdZ13ucwtZvR4bh9wXlYiEJUMym6VNvQHZySI6D3VrtmkRPv0XIaAazifP8wmucOutc5l5ASF53KIpkAgGdtDtJigV2DepfRBbbXzTYbAMg5gzcpGXKSZBgsWbUSBm084qnVWE2RSzht1o4SyD4g2wAhQ/3HaqD+BRUA1iVaUGdFA31OaCdtZ2Nah/NYkBSXbpCHMQWkDST7JO0R+FdNIybLgxNmlem8Jt5bNtfJF/Cu5eMvB+GYhggQme7JWDMcrFYry6uFaA55br06qKuNqsdladLrXwuPIgEA9DoP27/wCdK5HdnA2LoOvvgtaPadSzXXn37umONJ3A32EAx5f5nanTwTcpe6f4lQO1ajBl1g+ccP8AStWcWNAwHlJkx7QI6Vn8BUNx+J8F10u1nGzxE+fRE+PBIAE66wW2Gk6zrrsa7KHZX6bnvJHlvP8AHMK/8xl7sSQb7hHnv8VJg8WhUkyBmgaQSB13g61WK7LfTc2m35iJPALow/arKge51gNJ39VYv4tFJALGB4oWddSNv8615jcJUe6Ev8uxlQtfpEj8ILFxG3IjQ7EiZ2gjp506tCox0BXR7ZoPi9/NXQUA1Jg7SkAx6hvxqGYerUMNGmq7DjWNeGuBAOhNgfNQpeRisEatEeHm9VaOnWvQ/wAXWDiwxYSTMiPELI9q4cCzrzEb581dVQmhcAdZNzbbU67+tee6k91w3w/pdFbF0qXzmPL8ILrgkgMC2WTzEmNtQY5fWK0bg6wp5y0xMcp/Kv4imHZCRMTHLipMLZZgpSSDqAdJ31AYTSxNB2HdkqCD6/ZKliKdVmdpt5hSXbe8jUbgd3IJ1BnyiD765IM2/lJmKpuzQdNeShUFjoQT6iZHmRQ4Rqtm1GuAIOqnt4Uwfo+mpytr6Eg61mTwKeccVA1qJURrpGWD6jU6itQ0m6qU3dD6wgeYZh7zpp7BSLeCeZPdsayPhnEN5CAN9tayvomHKNxrMGNoBUfrGPfTgpgolw0iZO36E5fXT9sUjZPOoXsac4k7iVge3cwaocQqDuCAW/Xm21DD18oPTai/knmQ3bH2G8+b9UQf2UNJTDkL29iGmfXlj0nYzTE6FGZNbwp+qvU6jKfUnTf3TSLuKRcg+awxBUyRqTEN6wT+wVWaQpLkzWCZGp82A6e7yomIKnMn7vSACBvsfis7n2VQdeUiUdgmNCTHVs3wP99aZ73WblZS5MakDrqZ++t2OWDgocccxtINnuATO+oHs616ODu4rgxhhi9JF4DT0r1oXkLx9+GA3CGw1kXHJYrbx1xCSdSwQqPXpUCmPmhBa0m8J8Tw9bcF8NilBIEpiLbgEkATn21PWlsmuMqTQYb5QhOAth8hXHo5XMAUw7yoIBIy77ircwO1IjzUfDM+nqpDw9B+dxC/bwVw/ehqDQDjNvVScIyZAI8FFawC5myYu1tzB8PiE1PUzMGuyq7aMa0t00M9EHDiTBN9ZE+firFqwylcuJwPKIA+cNbn1IZD51jXpmrfLfjqVrSGzc05zDd3u3ROOF32Mp3Da/m8Va/aBUNoBokgk/8AILkrYZ1SoageL+X2Rjg2LH8Wc7zleww1/n61kaAa2G66zdR8JVHyEKHE8MxQA/8AS4iBoV7uQwO4lWMe6u/CijJdWPe3HeD6X80zhquza2BbdJv6n7BObThszYfEjKvIDh7sZtI2GgGus+4zomGaL2FwBebneqFF+YvcyYFgePkdB4qS/jSLcDOrHxSt8KfKQy/hXLQw7H1Gtf8AIN9gfKD912VXVjhovndrDjEcwQenqs4Y62yAFwrMdcxjLsDE7LodK9ItDMSBZzGj14TxIXkmnULQ2DrvGnMHcOS1sLxC0eVboyp4IuIQxHWGhvZtvXlYhha9z3DMXawCDHI3H3Xq4V/ddSGZrG3Ghk+BAMeCqXMSHZpM5pJOZdZ8x5dazo4U0e/OUjTf9l4L8RVL3ajN5W5j/asWcY4+sxkAzqdRtOvMKwqYRhGeoLk6aeO6yKWNqUjme52ltd2mpFkd/iTDIYAJ3YZok7Z50/8AFdeE7IZUzObccDEx/wASN/ovRf2lUcKdVuUO1JE9ZEdTyTObpIthtDzvmzMoAALEAgkJ6f1130Ng57q8fIIaAIJ8dxKbsRinuNEOjN3jOniLSByWxb4swBdcpTUaETMbkGI9xM+WtfPVsAxwJqEh5veR6RM+YC9b/IOdQzsgsbYwbz4HLbz8llHibkRIbWSDpoTJAHl7NqdHAUx+pUYSPReHT7arsoljTvneCOXh4Kzh+KRMr1BIkyFM7CRXK7swugzAOhOn2Xo0O3613VBAG7fHKTf1U+J4msJktqDEtIOvpzAeh9DpNYns17CWvPhdbYjtp4exzN94uJHmAqrY4SZUrqDEaa7kgnf02rV+AaGt2bpJ1/qFR/8AkuV7paYtAMD1V23ftsYGhHQuE0gayojWfWuY4CuG54MchN16VLthtUQ2A7g4x57/AOVFf4isQA+baA4LQNyJABFduG7HdV7znAN4xaeB4KW9t08hMS4H5R9wdCgw91LlxlDAwsk8w36REH1n76up2U6lhts8wSYaI197rLaj2xSrVxSpXtJm38fhWe6RdSWyzv3YKk+W8157sJWkNi55ret2g2ncgxx3KvcZJKgiQM2q5duobbTymugdl1xTFWLTGt/TVDu0qDamzc6DE8o8dEVrDB1DSIMwSRr0nTp7aWJwVTDuyG54DUJ0Mayswvbpxsp7lrIcrMAfRm+/9nnXnlhNwFHxtPainvOiquB084JBLA/31qaLmfMCPEQrGKpmb6WPjwUq2XB0nTpIgfHakKjQqL2kTKqW2L4/DId1lmGkgiSJj2D417fZzbSvIxlZr7NV/tD2oFrEXLc+HL96g/tr2ABC4VzeO4bZvocQLr2tc7qTpngbgbNAA0PlFXTxD2DKACofQY52Yqnh+2N+5FpbKXOUghiSXHXTQbdNa7D2eGsz1HR5LMVyTDR1UA7UYiEKry2mYyM5A08BbcKARoSd9a1HZ1OYL9dFPxTo+VQY7tXjT47rpOwCBNPTSfvrrodm4Z2hnzWbq9XwWMeI3cxbvHzHds7Zj7TM16TcHQAjKFkXOJmSrCcdxA2v3vfcc/cTSOAw51YPRGd4/cVJ/D187uG+1btP+spqP8Zhvp6lPbVOKK1xxx9Swf8A+ewPvRAaR7LonQkeZRtn8vQK2nam4PqWx7DiE/5d5aj/AA9P6j0/Cr4l3AK3h+2d1ej/AM3FYwfr3mqHdjA6O6D8IGJcN3U/lXk7fXfPED2YlT/zLDVj/hP+Q9PwVXxnLqrFnt8/1nxHvODf8cOtQ7sV27L1/KBjOM+o/Cv4TtWb5IS29wgSQcHhbhgbmBcUn3Vx1+zDSgvLRPMrVmKD5ieiMcVtsAWw1kgqWBbhm6jdpS+dB1PSuc4TcCP+39KtvxB9EzY7BzDYbCAxJBw+MtED9KFVoHrSODqG/wD7ApGsyYPj8qE4jh7eKzhgPTF423t6NaAqmUK7PkzeUflBfTIvEc/9KUJgDsCJ/Q4kn/dIqW0MQ0QAf+v4Ug0LxlvrdTDBYVxAbGAdMt/AXR+sTWHw5a7NAnmD+Fo7ZupilAyjdZL8nrMaXscPbhUuf8sUOBcbx6kBc/wGHMw0ieaB+zydMUy//JgcQv31m+mXEaW4ELN/ZlBxm4UN3gyn+PYM/bN237uYmrazLcMvxt/pFTs6m/V7uU3j1TrwO4fBewLDYZMTGnlqppZSHZyDm8EHANvlfG73/tTfk9i+lu2+kct+03wzVjSphj8xJ1vqFVLBvY7NnBtFxP3lQYfs/jLYYHC3GH1SGtM0HoTm/Cu3GVaVWNmcv1CIB8k2YJ7AWiCN17+dvtCK3w29bEfNb4kkuTaD5iTOmXUD0k+6ssXUFeCTMc4W9PDvYGsbA4mAT+eqqcUW6NUs3liDl7m6AfMRlgedPBUqTyfiiDwO8eYuU8exz7UWwBuE38tB6Ks7JlCsLltSZf6O7prJ3iT8PdWtOq4Vy9xDosNPVcnw7nBrYIGp/q/4UtriFqIlVUCFGZlPtIY6++a86uH7Qv8AmceX87vJehhYhzS3KzcASCfU381Wu8SVjo6Hbd1Gg9m1ZNwQDsz7DldeTWqVTU+U8p/qybvxurDf9IffUuoF96pMAWWZzN7xB1U1rFspJVj6aTv0BUj75rEYanUpxkvyN/MGekLqpYxwJuQNwIm/iI6qXsOmfH3G6Jaj3kj++uyhSLGwRC3w0lklcZ2txZuYy+0/nCP6PL+yupdSmxuPVsFZAbnjI8HdUHhbXaSp/wDNdGCZnrC1ksQ6GLJ4XddLqtbIDg8pMQCR/raV9DiQx1Mh+nJcLCQbLTRr3MvdqM4UuCMsgsyKdTynN/xKJGpnzP0P/wBDbT3vWhz/AE66psc15l7t0cLaXQBfCAW5nbLzQCVnQaVvh2sY4Pa8HN7speXEZS02WJ82PR7g98137F255We0HAJu6b/3D71BqxTrDR6Mzfp6p4f9JD7Vj8BTjEDeEpZwKEvc8rZ95FWH4gbgqhnNIXX/AEB7nFUK1YasSyM+roiF9uttvcZ/ZVfEuGrCjIPqCnt3ZGzD7Qj/ADtWtKrtDEQsnNjepA1bwpha3CuLm26tCnLbuIIVUMXbbJJZVliM0y0nTcTXm4rAio0gE3M3JP8ApW2qWOBiVtflQWNl7iAm2MSrMuguHEWgkxsCIBIGnpXmO7KkkMcNy1GLcIzN4qDA8fVEVirHEW7LWbbzyG22ih1nmCg3NwZzg/VFaVOynGp3T3TqpZiiGXF9yvJ2iXuMOve3FuWkVW0di0XGJnMckZMoDCGGo1B05qnZtYVHZW2Ph/v+Fq3FMDBJuszjF2w1+5c7wtbe7cYLaDKyqxLLPeIB1gqPjXoYRuIbSFMNgjedOi56gpF5dMzwWE1zWvVDbXWAYEwu+z4UGm07k8qtWuJ3V8Ny4vsdx+BrJ2GpHVo9EwXDQlWrfaTFDbEX/wDe3CPgTWTsBhzqweiraVBo4+ql/KnE9bpb7SW3/WU1mey8N9P3VDEVh+5Ido7nVbDfaw2G/EIKk9l0d0jzKfxNXeegU9vtW4/NWPcjp+o4rM9k0z+53qqGKqcB6Kxb7ZuPqR9m/i1/7xrM9jt3OPoD/CYxb97R1Urdu7sQpvKehGJuGPWHBqD2L/yH/UKxiz9PUrT4P2vzhRdx2KtPAktbsvbJ8wckgdddq4a/ZlamTDARyXQzEU3C5IK6XC3Ll0E2uJWrgEzNmy0QJMxFec9haYcyPVdDYdoT0VTCDFXc7ZsGbS+G49hSHAGraNoN/hUENFsqZaeKq4OzfvklcNw97ckLcNkqHgbqNTE6UiGjcVJaeKLE8HKiXwWAjzFxrf3laBG6UiOYQ4YvhFd7XD1EjmNq+HJAnYHU7nagxvlAbwhePYy8S7EggliTO8k0iU0ODxKBcr5hzSGADaRBUiR6GZ91XhcRsnSEqtPOIVhLlk/nI10lG28+Wfh6V6X+UBEFvX+lzfCnj0VhcaXzTfXUZDnLyyhg4Pg0GYZt5mZ3NRtsKf2n35p7Or9Svni945h3ths4ykZ7I0IcGJIie9c+0+6m34TW49+aZ2vJZA4YzaqrEnMeRg3hME8s9TXZtMOTOcj1CzyVBuTNw26vS+ParftFatcz9tXqEodvZ0Vd1Yad58VFbtbV/a+VPd3tQ5X80PtBH4VqDiBvCJZwKLXrE9Y2rspOdl7+qVtyJK1lIqU0wQoCMGnKUI7VwggjcGQdiCNiPI1LgHCCpNlex3Fr11VW7cdwpJXOxYgtEwTrrA+Fc9LCUabszGweSC5zhDjKp5q6oUwrfDsd3TFslt5UrluLmXWOYCRzCND7a58Rh9qAMxHhZU12XcD4qLGYnO2YKqaeFAQvuBJP31dGkabYJJ8UG5mI8FXJraEoTihCekhKhJKaE02anCITZqIRCYtRCcIGanCoBMLlOEZVLYxrIwZWIYbEGD8RWVXDsqDK4Sm0Fpltlew3aC8ilc5Klg8Nzcw+trv75rgq9lUHGQI8Fq2tVaImfFdDhflGxKkFu6YdRlKz7wdPhXE/sRkd0lV8S+bhWMHcu8Td2W6ttgCpRocBT+ip/W0OnWvPqNODdlc3N0VuY3ENmSFvcP4eOHWX72+DmUxmIVA0HwAnczr5xXHiK22dOWPe9bYekKdpXi2JxOZ2ad2J+JrnJWpuVSayw8/jXEHLWEJVh51QephNmaqD0oTG6asPShN3noKsVUoUtvGuvhZl+yxH4Ve1RlU1njN9WLLduZmjMcxJbLtM7xVioEoKsfw/d6lG+1Zst95WtW1yNCR5lIiUY48TvasH+YV/UYV0NxdQaPPr+VORvAKa3xq31w6fzbl0frM1bDH1vr6D8KDSadR9/wAohxawd7N0fZvIfxtftrZvaNYbx6fgqTQZw6qT5/hj/wC+v822/wD1rWre1Ku8DqPykcO3mpbN/DH884+1YI/Vdq0/yrvp6/0oOHB39P7RxZJ0xNr+ct9f+1H31q3tVu9p6flScNzRnDL9W9h2/wBsi/rlasdq0t4I8vxKXwzuI9+SdMDcbw5G+zest+q5rUdpYfeeh/CXw7/ZCT8Mvj8zdPsRm/AGtW4/Dn94+33S2D+ChuYe4vituPajD8RWoxVE6PHqEjSeNxWn2bxuHtm785UMCkKMisQ0+IMTK6SIG8jyrgx4rVC3Yn0MK6RYyc46K384wfdKEX6QuplxchQLrZs5UnlNrIAFkzPtrlccfmknduhVOHiFOmHwOa+TcOXM/wA3Az6p3RZCSRObOAus7++l8Tjg1ojxsgMw8m6y+M2rKJbNpsxac30ltyNtGVNEMk9TI9Qa7MFia9SoRUEDwI+6zqU2ADL91khq9VZQlNEoSmmmgJolNATTlUgJolNDmolOE4epKIWjwTij4e6ty3qwIEGcpBMQYrzO0aDalIk7ldIlrrLqvlCfLhVZ2L3HKjMYACzmhVGg2r5GV6MAArywvWRKlS5vWuFapjcPmaaE3fHzpykha6T5fCnKSiJpyiEJNVmUpLVByE81QclCTVWdKE81YeiEpqtoiE+antEoRBj509oiEjcNPaohDmqtsiEppisiESuRsfvq9uUoVq1xS+vhvXR7LjD8DRtQiFZTtFix+fun7TFv1pqdo3gE7oj2kxH1ijfas2W/FKttaNJ9SkRKNe0j9bWHP+yC/qRWgxTx+4+pU5G8B6BP+UAPiw9k+xr6/hcitmY6qNHnp+FOyZwCmt8cs9cNH2bzD9ZWrYdo1/r6D+lJosO5SpxTDHe3fHsu22/G2Kv/ACdYbx6H8qPh2c/X+k54hhOpxC/zLTf9a1oO1avBvX+0fDN4lQWsXYbPNxlg8k25ziNzDcp6RrvWv+WP09f6S+H5pPcs5ZF9ZicuS6GmPCDkgn3gVo3tZpN29QmaB4p7WHVlBF6wJE5WfKw9DIAn31f+WpTEH35o2JRDh7Hwtab7N6ydPZnmrHalDeSPIo2bksPw13UOquyHYqpbb2a1R7QozGYKMr+CM4dlBBRxGjAqwIkbGRppUOxVJw+YeoWZY+dFX7S8Tuulm1cK5VtKyxlPimCYAgwQMusV8rWc0OOVekCcoC56a4y5VCmNcq0QGmhCTTSTUJJ6EITTQUlqkkqEJHeqUp6aaemkmoQiqkITSQmoQmoQnppJU0JTQmiDGmhSqapCKKoJIWFUChR1YUpUJpUISpoSolCVElJPNOShT2sfdTw3bizvDsJjbY1Lk1WuOWJJJJJJJJkknck9TXJU1VBBWSp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233153" cy="21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AutoShape 17" descr="https://scontent-mad1-1.xx.fbcdn.net/hphotos-xfp1/t31.0-8/1531700_755553801128994_1203814819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79" name="AutoShape 19" descr="https://scontent-mad1-1.xx.fbcdn.net/hphotos-xfp1/t31.0-8/1531700_755553801128994_1203814819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81" name="AutoShape 21" descr="https://scontent-mad1-1.xx.fbcdn.net/hphotos-xfp1/t31.0-8/1531700_755553801128994_1203814819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83" name="AutoShape 23" descr="https://scontent-mad1-1.xx.fbcdn.net/hphotos-xfp1/t31.0-8/1531700_755553801128994_1203814819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84784"/>
            <a:ext cx="5050758" cy="38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1996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79912" y="1196752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En febrero tuvo lugar de nuevo la RU de MSX de Madrid, se duplicó la cifra de visitantes (67) y cambiamos al formato exposición con mesas de visita libre y presentaciones bajo horario en la mesa de los expositores.</a:t>
            </a:r>
          </a:p>
          <a:p>
            <a:endParaRPr lang="es-ES" b="1" dirty="0">
              <a:latin typeface="Arial Rounded MT Bold" pitchFamily="34" charset="0"/>
              <a:cs typeface="Arial" pitchFamily="34" charset="0"/>
            </a:endParaRPr>
          </a:p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Creció enormemente el número de expositores que nuevamente venían desde todos los rincones de la península.</a:t>
            </a:r>
            <a:endParaRPr lang="es-ES" b="1" dirty="0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4338" name="Picture 2" descr="http://replay.madrisx.org/Gen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857500" cy="1885950"/>
          </a:xfrm>
          <a:prstGeom prst="rect">
            <a:avLst/>
          </a:prstGeom>
          <a:noFill/>
        </p:spPr>
      </p:pic>
      <p:pic>
        <p:nvPicPr>
          <p:cNvPr id="14340" name="Picture 4" descr="http://replay.madrisx.org/Pad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1755962" cy="2066182"/>
          </a:xfrm>
          <a:prstGeom prst="rect">
            <a:avLst/>
          </a:prstGeom>
          <a:noFill/>
        </p:spPr>
      </p:pic>
      <p:pic>
        <p:nvPicPr>
          <p:cNvPr id="14342" name="Picture 6" descr="http://replay.madrisx.org/Mesx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077072"/>
            <a:ext cx="2857500" cy="194310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220072" y="422108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En esta edición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hubo un buen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número de novedades y resultó muy agradable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la visita.</a:t>
            </a:r>
            <a:endParaRPr lang="es-ES" dirty="0" smtClean="0">
              <a:latin typeface="Arial Rounded MT Bold" pitchFamily="34" charset="0"/>
              <a:cs typeface="Arial" pitchFamily="34" charset="0"/>
            </a:endParaRPr>
          </a:p>
          <a:p>
            <a:endParaRPr lang="es-ES" dirty="0">
              <a:latin typeface="Arial Rounded MT Bold" pitchFamily="34" charset="0"/>
              <a:cs typeface="Arial" pitchFamily="34" charset="0"/>
            </a:endParaRPr>
          </a:p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La RU se afianzaba… </a:t>
            </a:r>
            <a:endParaRPr lang="es-E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1996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http://images.generation-msx.nl/cover/0db35e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415265" cy="3240360"/>
          </a:xfrm>
          <a:prstGeom prst="rect">
            <a:avLst/>
          </a:prstGeom>
          <a:noFill/>
        </p:spPr>
      </p:pic>
      <p:pic>
        <p:nvPicPr>
          <p:cNvPr id="16388" name="Picture 4" descr="http://images.generation-msx.nl/software_extra/db51e9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58770"/>
            <a:ext cx="4392488" cy="3294367"/>
          </a:xfrm>
          <a:prstGeom prst="rect">
            <a:avLst/>
          </a:prstGeom>
          <a:noFill/>
        </p:spPr>
      </p:pic>
      <p:pic>
        <p:nvPicPr>
          <p:cNvPr id="16390" name="Picture 6" descr="http://images.delcampe.com/img_large/auction/000/157/435/078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653136"/>
            <a:ext cx="1922620" cy="2060848"/>
          </a:xfrm>
          <a:prstGeom prst="rect">
            <a:avLst/>
          </a:prstGeom>
          <a:noFill/>
        </p:spPr>
      </p:pic>
      <p:pic>
        <p:nvPicPr>
          <p:cNvPr id="16392" name="Picture 8" descr="http://www.accrophil.fr/uplimg/enchere/p18l0fvguu2pt78t1f771krbaqv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653136"/>
            <a:ext cx="1944216" cy="2016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1997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95936" y="1556792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En realidad se celebró en diciembre de 1996 y resultó ser un truño de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edición.</a:t>
            </a:r>
            <a:br>
              <a:rPr lang="es-ES" dirty="0" smtClean="0">
                <a:latin typeface="Arial Rounded MT Bold" pitchFamily="34" charset="0"/>
                <a:cs typeface="Arial" pitchFamily="34" charset="0"/>
              </a:rPr>
            </a:br>
            <a:r>
              <a:rPr lang="es-ES" dirty="0" smtClean="0">
                <a:latin typeface="Arial Rounded MT Bold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 Rounded MT Bold" pitchFamily="34" charset="0"/>
                <a:cs typeface="Arial" pitchFamily="34" charset="0"/>
              </a:rPr>
            </a:b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Incluso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las fotos que tenemos son de una calidad deplorable. 60 usuarios acudieron a esta cita.</a:t>
            </a:r>
            <a:br>
              <a:rPr lang="es-ES" dirty="0" smtClean="0">
                <a:latin typeface="Arial Rounded MT Bold" pitchFamily="34" charset="0"/>
                <a:cs typeface="Arial" pitchFamily="34" charset="0"/>
              </a:rPr>
            </a:br>
            <a:r>
              <a:rPr lang="es-ES" dirty="0" smtClean="0">
                <a:latin typeface="Arial Rounded MT Bold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 Rounded MT Bold" pitchFamily="34" charset="0"/>
                <a:cs typeface="Arial" pitchFamily="34" charset="0"/>
              </a:rPr>
            </a:b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La gran novedad: el interfaz IDE para 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MSX:</a:t>
            </a:r>
            <a:endParaRPr lang="es-ES" b="1" dirty="0" smtClean="0">
              <a:latin typeface="Arial Rounded MT Bold" pitchFamily="34" charset="0"/>
              <a:cs typeface="Arial" pitchFamily="34" charset="0"/>
            </a:endParaRPr>
          </a:p>
          <a:p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replay.madrisx.org/reuni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134027" cy="2016224"/>
          </a:xfrm>
          <a:prstGeom prst="rect">
            <a:avLst/>
          </a:prstGeom>
          <a:noFill/>
        </p:spPr>
      </p:pic>
      <p:pic>
        <p:nvPicPr>
          <p:cNvPr id="17412" name="Picture 4" descr="http://replay.madrisx.org/ad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46" y="3789040"/>
            <a:ext cx="3064222" cy="2134741"/>
          </a:xfrm>
          <a:prstGeom prst="rect">
            <a:avLst/>
          </a:prstGeom>
          <a:noFill/>
        </p:spPr>
      </p:pic>
      <p:sp>
        <p:nvSpPr>
          <p:cNvPr id="17416" name="AutoShape 8" descr="https://web.archive.org/web/20020313063421/http:/www.geocities.com/TimesSquare/Tower/7418/logo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9" name="Picture 11" descr="http://www.oocities.org/timessquare/tower/7418/xtor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933056"/>
            <a:ext cx="2052709" cy="2001392"/>
          </a:xfrm>
          <a:prstGeom prst="rect">
            <a:avLst/>
          </a:prstGeom>
          <a:noFill/>
        </p:spPr>
      </p:pic>
      <p:pic>
        <p:nvPicPr>
          <p:cNvPr id="17421" name="Picture 13" descr="http://www.grauw.nl/msx/imagegallery/Sunrise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3" y="3861048"/>
            <a:ext cx="2998689" cy="2125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1998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95936" y="1268760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Renace la RU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con el nombre de 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“</a:t>
            </a:r>
            <a:r>
              <a:rPr lang="es-ES" dirty="0" err="1" smtClean="0">
                <a:latin typeface="Arial Rounded MT Bold" pitchFamily="34" charset="0"/>
                <a:cs typeface="Arial" pitchFamily="34" charset="0"/>
              </a:rPr>
              <a:t>MadriSX</a:t>
            </a:r>
            <a:r>
              <a:rPr lang="es-ES" dirty="0" smtClean="0">
                <a:latin typeface="Arial Rounded MT Bold" pitchFamily="34" charset="0"/>
                <a:cs typeface="Arial" pitchFamily="34" charset="0"/>
              </a:rPr>
              <a:t>”, la feria del MSX en Madrid…</a:t>
            </a:r>
          </a:p>
          <a:p>
            <a:endParaRPr lang="es-ES" b="1" dirty="0">
              <a:latin typeface="Arial Rounded MT Bold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Por fin encontramos una identidad.</a:t>
            </a:r>
          </a:p>
          <a:p>
            <a:endParaRPr lang="es-ES" b="1" dirty="0">
              <a:latin typeface="Arial Rounded MT Bold" pitchFamily="34" charset="0"/>
              <a:cs typeface="Arial" pitchFamily="34" charset="0"/>
            </a:endParaRPr>
          </a:p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Nacen las pequeñas conferencias y talleres.</a:t>
            </a:r>
            <a:endParaRPr lang="es-ES" dirty="0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8434" name="Picture 2" descr="http://replay.madrisx.org/a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857500" cy="1724025"/>
          </a:xfrm>
          <a:prstGeom prst="rect">
            <a:avLst/>
          </a:prstGeom>
          <a:noFill/>
        </p:spPr>
      </p:pic>
      <p:pic>
        <p:nvPicPr>
          <p:cNvPr id="18436" name="Picture 4" descr="http://www.ctv.es/USERS/hnostar/MAGAZINE/rev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2096882" cy="2952328"/>
          </a:xfrm>
          <a:prstGeom prst="rect">
            <a:avLst/>
          </a:prstGeom>
          <a:noFill/>
        </p:spPr>
      </p:pic>
      <p:pic>
        <p:nvPicPr>
          <p:cNvPr id="18438" name="Picture 6" descr="http://www.ctv.es/USERS/hnostar/MAGAZINE/rev41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356992"/>
            <a:ext cx="2088231" cy="2950536"/>
          </a:xfrm>
          <a:prstGeom prst="rect">
            <a:avLst/>
          </a:prstGeom>
          <a:noFill/>
        </p:spPr>
      </p:pic>
      <p:pic>
        <p:nvPicPr>
          <p:cNvPr id="18440" name="Picture 8" descr="http://computeremuzone.com/fichas/k/kpi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645024"/>
            <a:ext cx="3168352" cy="2617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727700" y="11862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1999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95936" y="1412776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itchFamily="34" charset="0"/>
                <a:cs typeface="Arial" pitchFamily="34" charset="0"/>
              </a:rPr>
              <a:t>¡¡Por fin superamos los 100 visitantes!!</a:t>
            </a:r>
          </a:p>
          <a:p>
            <a:endParaRPr lang="es-ES" b="1" dirty="0" smtClean="0">
              <a:latin typeface="Arial Rounded MT Bold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Vinieron por primera vez visitantes de fuera de España, en esta ocasión </a:t>
            </a:r>
            <a:r>
              <a:rPr lang="es-ES" b="1" dirty="0" err="1" smtClean="0">
                <a:latin typeface="Arial Rounded MT Bold" pitchFamily="34" charset="0"/>
                <a:cs typeface="Arial" pitchFamily="34" charset="0"/>
              </a:rPr>
              <a:t>Sunrise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latin typeface="Arial Rounded MT Bold" pitchFamily="34" charset="0"/>
                <a:cs typeface="Arial" pitchFamily="34" charset="0"/>
              </a:rPr>
              <a:t>for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</a:rPr>
              <a:t> MSX… </a:t>
            </a:r>
            <a:r>
              <a:rPr lang="es-ES" b="1" dirty="0" smtClean="0">
                <a:latin typeface="Arial Rounded MT Bold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s-ES" b="1" dirty="0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9458" name="Picture 2" descr="http://replay.madrisx.org/sunr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5876"/>
            <a:ext cx="2952328" cy="2145358"/>
          </a:xfrm>
          <a:prstGeom prst="rect">
            <a:avLst/>
          </a:prstGeom>
          <a:noFill/>
        </p:spPr>
      </p:pic>
      <p:pic>
        <p:nvPicPr>
          <p:cNvPr id="19460" name="Picture 4" descr="http://replay.madrisx.org/cabr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2951017" cy="2376264"/>
          </a:xfrm>
          <a:prstGeom prst="rect">
            <a:avLst/>
          </a:prstGeom>
          <a:noFill/>
        </p:spPr>
      </p:pic>
      <p:pic>
        <p:nvPicPr>
          <p:cNvPr id="19462" name="Picture 6" descr="http://replay.madrisx.org/alva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645024"/>
            <a:ext cx="3096344" cy="2250010"/>
          </a:xfrm>
          <a:prstGeom prst="rect">
            <a:avLst/>
          </a:prstGeom>
          <a:noFill/>
        </p:spPr>
      </p:pic>
      <p:pic>
        <p:nvPicPr>
          <p:cNvPr id="19464" name="Picture 8" descr="http://replay.madrisx.org/comi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84984"/>
            <a:ext cx="2238520" cy="2604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4104407" cy="982613"/>
          </a:xfrm>
          <a:prstGeom prst="rect">
            <a:avLst/>
          </a:prstGeom>
          <a:noFill/>
        </p:spPr>
      </p:pic>
      <p:pic>
        <p:nvPicPr>
          <p:cNvPr id="20482" name="Picture 2" descr="http://replay.madrisx.org/padex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2736304" cy="1979260"/>
          </a:xfrm>
          <a:prstGeom prst="rect">
            <a:avLst/>
          </a:prstGeom>
          <a:noFill/>
        </p:spPr>
      </p:pic>
      <p:pic>
        <p:nvPicPr>
          <p:cNvPr id="20484" name="Picture 4" descr="http://msx.deneb.nl/LPE-Z380-V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2593732" cy="1944216"/>
          </a:xfrm>
          <a:prstGeom prst="rect">
            <a:avLst/>
          </a:prstGeom>
          <a:noFill/>
        </p:spPr>
      </p:pic>
      <p:pic>
        <p:nvPicPr>
          <p:cNvPr id="20486" name="Picture 6" descr="http://msx.deneb.nl/ind1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4104456" cy="2728693"/>
          </a:xfrm>
          <a:prstGeom prst="rect">
            <a:avLst/>
          </a:prstGeom>
          <a:noFill/>
        </p:spPr>
      </p:pic>
      <p:pic>
        <p:nvPicPr>
          <p:cNvPr id="20488" name="Picture 8" descr="http://www.ctv.es/USERS/hnostar/MISCE/FAIRS/madridtitul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509120"/>
            <a:ext cx="3810000" cy="120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play.madrisx.org/MadriSX20/madrisx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104407" cy="98261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851920" y="118626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1999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Especial Aniversario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http://replay.madrisx.org/nb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048000" cy="2286001"/>
          </a:xfrm>
          <a:prstGeom prst="rect">
            <a:avLst/>
          </a:prstGeom>
          <a:noFill/>
        </p:spPr>
      </p:pic>
      <p:pic>
        <p:nvPicPr>
          <p:cNvPr id="21510" name="Picture 6" descr="http://replay.madrisx.org/matr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048000" cy="2286001"/>
          </a:xfrm>
          <a:prstGeom prst="rect">
            <a:avLst/>
          </a:prstGeom>
          <a:noFill/>
        </p:spPr>
      </p:pic>
      <p:pic>
        <p:nvPicPr>
          <p:cNvPr id="21512" name="Picture 8" descr="http://replay.madrisx.org/chin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140968"/>
            <a:ext cx="3912096" cy="293407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11960" y="2708920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¡A falta de una RU, en 1999 hubo dos!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559</Words>
  <Application>Microsoft Office PowerPoint</Application>
  <PresentationFormat>Presentación en pantalla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Rafael Corrales</dc:creator>
  <cp:lastModifiedBy>Rafael Corrales</cp:lastModifiedBy>
  <cp:revision>27</cp:revision>
  <dcterms:created xsi:type="dcterms:W3CDTF">2015-06-01T09:44:45Z</dcterms:created>
  <dcterms:modified xsi:type="dcterms:W3CDTF">2015-06-01T13:53:58Z</dcterms:modified>
</cp:coreProperties>
</file>